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5"/>
  </p:notesMasterIdLst>
  <p:sldIdLst>
    <p:sldId id="256" r:id="rId2"/>
    <p:sldId id="400" r:id="rId3"/>
    <p:sldId id="274" r:id="rId4"/>
    <p:sldId id="276" r:id="rId5"/>
    <p:sldId id="277" r:id="rId6"/>
    <p:sldId id="278" r:id="rId7"/>
    <p:sldId id="280" r:id="rId8"/>
    <p:sldId id="275" r:id="rId9"/>
    <p:sldId id="270" r:id="rId10"/>
    <p:sldId id="271" r:id="rId11"/>
    <p:sldId id="273" r:id="rId12"/>
    <p:sldId id="282" r:id="rId13"/>
    <p:sldId id="284" r:id="rId14"/>
    <p:sldId id="285" r:id="rId15"/>
    <p:sldId id="289" r:id="rId16"/>
    <p:sldId id="350" r:id="rId17"/>
    <p:sldId id="351" r:id="rId18"/>
    <p:sldId id="352" r:id="rId19"/>
    <p:sldId id="353" r:id="rId20"/>
    <p:sldId id="354" r:id="rId21"/>
    <p:sldId id="355" r:id="rId22"/>
    <p:sldId id="356" r:id="rId23"/>
    <p:sldId id="357"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8" r:id="rId43"/>
    <p:sldId id="377"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399" r:id="rId64"/>
  </p:sldIdLst>
  <p:sldSz cx="10799763" cy="6119813"/>
  <p:notesSz cx="6858000" cy="9144000"/>
  <p:defaultTextStyle>
    <a:defPPr>
      <a:defRPr lang="en-US"/>
    </a:defPPr>
    <a:lvl1pPr marL="0" algn="l" defTabSz="812015" rtl="0" eaLnBrk="1" latinLnBrk="0" hangingPunct="1">
      <a:defRPr sz="1598" kern="1200">
        <a:solidFill>
          <a:schemeClr val="tx1"/>
        </a:solidFill>
        <a:latin typeface="+mn-lt"/>
        <a:ea typeface="+mn-ea"/>
        <a:cs typeface="+mn-cs"/>
      </a:defRPr>
    </a:lvl1pPr>
    <a:lvl2pPr marL="406007" algn="l" defTabSz="812015" rtl="0" eaLnBrk="1" latinLnBrk="0" hangingPunct="1">
      <a:defRPr sz="1598" kern="1200">
        <a:solidFill>
          <a:schemeClr val="tx1"/>
        </a:solidFill>
        <a:latin typeface="+mn-lt"/>
        <a:ea typeface="+mn-ea"/>
        <a:cs typeface="+mn-cs"/>
      </a:defRPr>
    </a:lvl2pPr>
    <a:lvl3pPr marL="812015" algn="l" defTabSz="812015" rtl="0" eaLnBrk="1" latinLnBrk="0" hangingPunct="1">
      <a:defRPr sz="1598" kern="1200">
        <a:solidFill>
          <a:schemeClr val="tx1"/>
        </a:solidFill>
        <a:latin typeface="+mn-lt"/>
        <a:ea typeface="+mn-ea"/>
        <a:cs typeface="+mn-cs"/>
      </a:defRPr>
    </a:lvl3pPr>
    <a:lvl4pPr marL="1218022" algn="l" defTabSz="812015" rtl="0" eaLnBrk="1" latinLnBrk="0" hangingPunct="1">
      <a:defRPr sz="1598" kern="1200">
        <a:solidFill>
          <a:schemeClr val="tx1"/>
        </a:solidFill>
        <a:latin typeface="+mn-lt"/>
        <a:ea typeface="+mn-ea"/>
        <a:cs typeface="+mn-cs"/>
      </a:defRPr>
    </a:lvl4pPr>
    <a:lvl5pPr marL="1624029" algn="l" defTabSz="812015" rtl="0" eaLnBrk="1" latinLnBrk="0" hangingPunct="1">
      <a:defRPr sz="1598" kern="1200">
        <a:solidFill>
          <a:schemeClr val="tx1"/>
        </a:solidFill>
        <a:latin typeface="+mn-lt"/>
        <a:ea typeface="+mn-ea"/>
        <a:cs typeface="+mn-cs"/>
      </a:defRPr>
    </a:lvl5pPr>
    <a:lvl6pPr marL="2030037" algn="l" defTabSz="812015" rtl="0" eaLnBrk="1" latinLnBrk="0" hangingPunct="1">
      <a:defRPr sz="1598" kern="1200">
        <a:solidFill>
          <a:schemeClr val="tx1"/>
        </a:solidFill>
        <a:latin typeface="+mn-lt"/>
        <a:ea typeface="+mn-ea"/>
        <a:cs typeface="+mn-cs"/>
      </a:defRPr>
    </a:lvl6pPr>
    <a:lvl7pPr marL="2436044" algn="l" defTabSz="812015" rtl="0" eaLnBrk="1" latinLnBrk="0" hangingPunct="1">
      <a:defRPr sz="1598" kern="1200">
        <a:solidFill>
          <a:schemeClr val="tx1"/>
        </a:solidFill>
        <a:latin typeface="+mn-lt"/>
        <a:ea typeface="+mn-ea"/>
        <a:cs typeface="+mn-cs"/>
      </a:defRPr>
    </a:lvl7pPr>
    <a:lvl8pPr marL="2842051" algn="l" defTabSz="812015" rtl="0" eaLnBrk="1" latinLnBrk="0" hangingPunct="1">
      <a:defRPr sz="1598" kern="1200">
        <a:solidFill>
          <a:schemeClr val="tx1"/>
        </a:solidFill>
        <a:latin typeface="+mn-lt"/>
        <a:ea typeface="+mn-ea"/>
        <a:cs typeface="+mn-cs"/>
      </a:defRPr>
    </a:lvl8pPr>
    <a:lvl9pPr marL="3248059" algn="l" defTabSz="812015" rtl="0" eaLnBrk="1" latinLnBrk="0" hangingPunct="1">
      <a:defRPr sz="1598"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588" y="-84"/>
      </p:cViewPr>
      <p:guideLst>
        <p:guide orient="horz" pos="1927"/>
        <p:guide pos="34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159C9-1A4A-4FD1-9166-979A1A64E391}" type="datetimeFigureOut">
              <a:rPr lang="en-US" smtClean="0"/>
              <a:t>11/16/2020</a:t>
            </a:fld>
            <a:endParaRPr lang="en-US"/>
          </a:p>
        </p:txBody>
      </p:sp>
      <p:sp>
        <p:nvSpPr>
          <p:cNvPr id="4" name="Slide Image Placeholder 3"/>
          <p:cNvSpPr>
            <a:spLocks noGrp="1" noRot="1" noChangeAspect="1"/>
          </p:cNvSpPr>
          <p:nvPr>
            <p:ph type="sldImg" idx="2"/>
          </p:nvPr>
        </p:nvSpPr>
        <p:spPr>
          <a:xfrm>
            <a:off x="706438" y="1143000"/>
            <a:ext cx="5445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2D273-9D6A-42AB-9C0C-38B209DFB26E}" type="slidenum">
              <a:rPr lang="en-US" smtClean="0"/>
              <a:t>‹#›</a:t>
            </a:fld>
            <a:endParaRPr lang="en-US"/>
          </a:p>
        </p:txBody>
      </p:sp>
    </p:spTree>
    <p:extLst>
      <p:ext uri="{BB962C8B-B14F-4D97-AF65-F5344CB8AC3E}">
        <p14:creationId xmlns:p14="http://schemas.microsoft.com/office/powerpoint/2010/main" val="371044631"/>
      </p:ext>
    </p:extLst>
  </p:cSld>
  <p:clrMap bg1="lt1" tx1="dk1" bg2="lt2" tx2="dk2" accent1="accent1" accent2="accent2" accent3="accent3" accent4="accent4" accent5="accent5" accent6="accent6" hlink="hlink" folHlink="folHlink"/>
  <p:notesStyle>
    <a:lvl1pPr marL="0" algn="l" defTabSz="812015" rtl="0" eaLnBrk="1" latinLnBrk="0" hangingPunct="1">
      <a:defRPr sz="1066" kern="1200">
        <a:solidFill>
          <a:schemeClr val="tx1"/>
        </a:solidFill>
        <a:latin typeface="+mn-lt"/>
        <a:ea typeface="+mn-ea"/>
        <a:cs typeface="+mn-cs"/>
      </a:defRPr>
    </a:lvl1pPr>
    <a:lvl2pPr marL="406007" algn="l" defTabSz="812015" rtl="0" eaLnBrk="1" latinLnBrk="0" hangingPunct="1">
      <a:defRPr sz="1066" kern="1200">
        <a:solidFill>
          <a:schemeClr val="tx1"/>
        </a:solidFill>
        <a:latin typeface="+mn-lt"/>
        <a:ea typeface="+mn-ea"/>
        <a:cs typeface="+mn-cs"/>
      </a:defRPr>
    </a:lvl2pPr>
    <a:lvl3pPr marL="812015" algn="l" defTabSz="812015" rtl="0" eaLnBrk="1" latinLnBrk="0" hangingPunct="1">
      <a:defRPr sz="1066" kern="1200">
        <a:solidFill>
          <a:schemeClr val="tx1"/>
        </a:solidFill>
        <a:latin typeface="+mn-lt"/>
        <a:ea typeface="+mn-ea"/>
        <a:cs typeface="+mn-cs"/>
      </a:defRPr>
    </a:lvl3pPr>
    <a:lvl4pPr marL="1218022" algn="l" defTabSz="812015" rtl="0" eaLnBrk="1" latinLnBrk="0" hangingPunct="1">
      <a:defRPr sz="1066" kern="1200">
        <a:solidFill>
          <a:schemeClr val="tx1"/>
        </a:solidFill>
        <a:latin typeface="+mn-lt"/>
        <a:ea typeface="+mn-ea"/>
        <a:cs typeface="+mn-cs"/>
      </a:defRPr>
    </a:lvl4pPr>
    <a:lvl5pPr marL="1624029" algn="l" defTabSz="812015" rtl="0" eaLnBrk="1" latinLnBrk="0" hangingPunct="1">
      <a:defRPr sz="1066" kern="1200">
        <a:solidFill>
          <a:schemeClr val="tx1"/>
        </a:solidFill>
        <a:latin typeface="+mn-lt"/>
        <a:ea typeface="+mn-ea"/>
        <a:cs typeface="+mn-cs"/>
      </a:defRPr>
    </a:lvl5pPr>
    <a:lvl6pPr marL="2030037" algn="l" defTabSz="812015" rtl="0" eaLnBrk="1" latinLnBrk="0" hangingPunct="1">
      <a:defRPr sz="1066" kern="1200">
        <a:solidFill>
          <a:schemeClr val="tx1"/>
        </a:solidFill>
        <a:latin typeface="+mn-lt"/>
        <a:ea typeface="+mn-ea"/>
        <a:cs typeface="+mn-cs"/>
      </a:defRPr>
    </a:lvl6pPr>
    <a:lvl7pPr marL="2436044" algn="l" defTabSz="812015" rtl="0" eaLnBrk="1" latinLnBrk="0" hangingPunct="1">
      <a:defRPr sz="1066" kern="1200">
        <a:solidFill>
          <a:schemeClr val="tx1"/>
        </a:solidFill>
        <a:latin typeface="+mn-lt"/>
        <a:ea typeface="+mn-ea"/>
        <a:cs typeface="+mn-cs"/>
      </a:defRPr>
    </a:lvl7pPr>
    <a:lvl8pPr marL="2842051" algn="l" defTabSz="812015" rtl="0" eaLnBrk="1" latinLnBrk="0" hangingPunct="1">
      <a:defRPr sz="1066" kern="1200">
        <a:solidFill>
          <a:schemeClr val="tx1"/>
        </a:solidFill>
        <a:latin typeface="+mn-lt"/>
        <a:ea typeface="+mn-ea"/>
        <a:cs typeface="+mn-cs"/>
      </a:defRPr>
    </a:lvl8pPr>
    <a:lvl9pPr marL="3248059" algn="l" defTabSz="812015" rtl="0" eaLnBrk="1" latinLnBrk="0" hangingPunct="1">
      <a:defRPr sz="106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2D273-9D6A-42AB-9C0C-38B209DFB26E}" type="slidenum">
              <a:rPr lang="en-US" smtClean="0"/>
              <a:t>1</a:t>
            </a:fld>
            <a:endParaRPr lang="en-US"/>
          </a:p>
        </p:txBody>
      </p:sp>
    </p:spTree>
    <p:extLst>
      <p:ext uri="{BB962C8B-B14F-4D97-AF65-F5344CB8AC3E}">
        <p14:creationId xmlns:p14="http://schemas.microsoft.com/office/powerpoint/2010/main" val="3889116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9971" y="1001553"/>
            <a:ext cx="8099822" cy="2130602"/>
          </a:xfrm>
        </p:spPr>
        <p:txBody>
          <a:bodyPr anchor="b"/>
          <a:lstStyle>
            <a:lvl1pPr algn="ctr">
              <a:defRPr sz="5315"/>
            </a:lvl1pPr>
          </a:lstStyle>
          <a:p>
            <a:r>
              <a:rPr lang="en-US" smtClean="0"/>
              <a:t>Click to edit Master title style</a:t>
            </a:r>
            <a:endParaRPr lang="en-US" dirty="0"/>
          </a:p>
        </p:txBody>
      </p:sp>
      <p:sp>
        <p:nvSpPr>
          <p:cNvPr id="3" name="Subtitle 2"/>
          <p:cNvSpPr>
            <a:spLocks noGrp="1"/>
          </p:cNvSpPr>
          <p:nvPr>
            <p:ph type="subTitle" idx="1"/>
          </p:nvPr>
        </p:nvSpPr>
        <p:spPr>
          <a:xfrm>
            <a:off x="1349971" y="3214319"/>
            <a:ext cx="8099822" cy="1477538"/>
          </a:xfrm>
        </p:spPr>
        <p:txBody>
          <a:bodyPr/>
          <a:lstStyle>
            <a:lvl1pPr marL="0" indent="0" algn="ctr">
              <a:buNone/>
              <a:defRPr sz="2126"/>
            </a:lvl1pPr>
            <a:lvl2pPr marL="404988" indent="0" algn="ctr">
              <a:buNone/>
              <a:defRPr sz="1772"/>
            </a:lvl2pPr>
            <a:lvl3pPr marL="809976" indent="0" algn="ctr">
              <a:buNone/>
              <a:defRPr sz="1594"/>
            </a:lvl3pPr>
            <a:lvl4pPr marL="1214963" indent="0" algn="ctr">
              <a:buNone/>
              <a:defRPr sz="1417"/>
            </a:lvl4pPr>
            <a:lvl5pPr marL="1619951" indent="0" algn="ctr">
              <a:buNone/>
              <a:defRPr sz="1417"/>
            </a:lvl5pPr>
            <a:lvl6pPr marL="2024939" indent="0" algn="ctr">
              <a:buNone/>
              <a:defRPr sz="1417"/>
            </a:lvl6pPr>
            <a:lvl7pPr marL="2429927" indent="0" algn="ctr">
              <a:buNone/>
              <a:defRPr sz="1417"/>
            </a:lvl7pPr>
            <a:lvl8pPr marL="2834914" indent="0" algn="ctr">
              <a:buNone/>
              <a:defRPr sz="1417"/>
            </a:lvl8pPr>
            <a:lvl9pPr marL="3239902" indent="0" algn="ctr">
              <a:buNone/>
              <a:defRPr sz="141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E5533A-5D27-46E5-99EA-9BCB0C27502D}"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15966-0F14-4ED9-B0FA-2130F7A8281D}" type="slidenum">
              <a:rPr lang="en-US" smtClean="0"/>
              <a:t>‹#›</a:t>
            </a:fld>
            <a:endParaRPr lang="en-US"/>
          </a:p>
        </p:txBody>
      </p:sp>
    </p:spTree>
    <p:extLst>
      <p:ext uri="{BB962C8B-B14F-4D97-AF65-F5344CB8AC3E}">
        <p14:creationId xmlns:p14="http://schemas.microsoft.com/office/powerpoint/2010/main" val="408014413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7E3BB3-EDC9-412A-A50C-1CBE7FB83ECB}"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15966-0F14-4ED9-B0FA-2130F7A8281D}" type="slidenum">
              <a:rPr lang="en-US" smtClean="0"/>
              <a:t>‹#›</a:t>
            </a:fld>
            <a:endParaRPr lang="en-US"/>
          </a:p>
        </p:txBody>
      </p:sp>
    </p:spTree>
    <p:extLst>
      <p:ext uri="{BB962C8B-B14F-4D97-AF65-F5344CB8AC3E}">
        <p14:creationId xmlns:p14="http://schemas.microsoft.com/office/powerpoint/2010/main" val="139424751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0" y="325823"/>
            <a:ext cx="2328699" cy="518625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484" y="325823"/>
            <a:ext cx="6851100" cy="51862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92D014-C429-4D04-A916-8A2FC3A066EB}"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15966-0F14-4ED9-B0FA-2130F7A8281D}" type="slidenum">
              <a:rPr lang="en-US" smtClean="0"/>
              <a:t>‹#›</a:t>
            </a:fld>
            <a:endParaRPr lang="en-US"/>
          </a:p>
        </p:txBody>
      </p:sp>
    </p:spTree>
    <p:extLst>
      <p:ext uri="{BB962C8B-B14F-4D97-AF65-F5344CB8AC3E}">
        <p14:creationId xmlns:p14="http://schemas.microsoft.com/office/powerpoint/2010/main" val="293691095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C76D2-C1DC-48B9-B39E-C4393025BE64}"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15966-0F14-4ED9-B0FA-2130F7A8281D}" type="slidenum">
              <a:rPr lang="en-US" smtClean="0"/>
              <a:t>‹#›</a:t>
            </a:fld>
            <a:endParaRPr lang="en-US"/>
          </a:p>
        </p:txBody>
      </p:sp>
    </p:spTree>
    <p:extLst>
      <p:ext uri="{BB962C8B-B14F-4D97-AF65-F5344CB8AC3E}">
        <p14:creationId xmlns:p14="http://schemas.microsoft.com/office/powerpoint/2010/main" val="208787002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6859" y="1525704"/>
            <a:ext cx="9314796" cy="2545672"/>
          </a:xfrm>
        </p:spPr>
        <p:txBody>
          <a:bodyPr anchor="b"/>
          <a:lstStyle>
            <a:lvl1pPr>
              <a:defRPr sz="5315"/>
            </a:lvl1pPr>
          </a:lstStyle>
          <a:p>
            <a:r>
              <a:rPr lang="en-US" smtClean="0"/>
              <a:t>Click to edit Master title style</a:t>
            </a:r>
            <a:endParaRPr lang="en-US" dirty="0"/>
          </a:p>
        </p:txBody>
      </p:sp>
      <p:sp>
        <p:nvSpPr>
          <p:cNvPr id="3" name="Text Placeholder 2"/>
          <p:cNvSpPr>
            <a:spLocks noGrp="1"/>
          </p:cNvSpPr>
          <p:nvPr>
            <p:ph type="body" idx="1"/>
          </p:nvPr>
        </p:nvSpPr>
        <p:spPr>
          <a:xfrm>
            <a:off x="736859" y="4095459"/>
            <a:ext cx="9314796" cy="1338709"/>
          </a:xfrm>
        </p:spPr>
        <p:txBody>
          <a:bodyPr/>
          <a:lstStyle>
            <a:lvl1pPr marL="0" indent="0">
              <a:buNone/>
              <a:defRPr sz="2126">
                <a:solidFill>
                  <a:schemeClr val="tx1">
                    <a:tint val="75000"/>
                  </a:schemeClr>
                </a:solidFill>
              </a:defRPr>
            </a:lvl1pPr>
            <a:lvl2pPr marL="404988" indent="0">
              <a:buNone/>
              <a:defRPr sz="1772">
                <a:solidFill>
                  <a:schemeClr val="tx1">
                    <a:tint val="75000"/>
                  </a:schemeClr>
                </a:solidFill>
              </a:defRPr>
            </a:lvl2pPr>
            <a:lvl3pPr marL="809976" indent="0">
              <a:buNone/>
              <a:defRPr sz="1594">
                <a:solidFill>
                  <a:schemeClr val="tx1">
                    <a:tint val="75000"/>
                  </a:schemeClr>
                </a:solidFill>
              </a:defRPr>
            </a:lvl3pPr>
            <a:lvl4pPr marL="1214963" indent="0">
              <a:buNone/>
              <a:defRPr sz="1417">
                <a:solidFill>
                  <a:schemeClr val="tx1">
                    <a:tint val="75000"/>
                  </a:schemeClr>
                </a:solidFill>
              </a:defRPr>
            </a:lvl4pPr>
            <a:lvl5pPr marL="1619951" indent="0">
              <a:buNone/>
              <a:defRPr sz="1417">
                <a:solidFill>
                  <a:schemeClr val="tx1">
                    <a:tint val="75000"/>
                  </a:schemeClr>
                </a:solidFill>
              </a:defRPr>
            </a:lvl5pPr>
            <a:lvl6pPr marL="2024939" indent="0">
              <a:buNone/>
              <a:defRPr sz="1417">
                <a:solidFill>
                  <a:schemeClr val="tx1">
                    <a:tint val="75000"/>
                  </a:schemeClr>
                </a:solidFill>
              </a:defRPr>
            </a:lvl6pPr>
            <a:lvl7pPr marL="2429927" indent="0">
              <a:buNone/>
              <a:defRPr sz="1417">
                <a:solidFill>
                  <a:schemeClr val="tx1">
                    <a:tint val="75000"/>
                  </a:schemeClr>
                </a:solidFill>
              </a:defRPr>
            </a:lvl7pPr>
            <a:lvl8pPr marL="2834914" indent="0">
              <a:buNone/>
              <a:defRPr sz="1417">
                <a:solidFill>
                  <a:schemeClr val="tx1">
                    <a:tint val="75000"/>
                  </a:schemeClr>
                </a:solidFill>
              </a:defRPr>
            </a:lvl8pPr>
            <a:lvl9pPr marL="3239902" indent="0">
              <a:buNone/>
              <a:defRPr sz="141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0CE3D-D8B1-4733-B50E-88D04C19E5C6}"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15966-0F14-4ED9-B0FA-2130F7A8281D}" type="slidenum">
              <a:rPr lang="en-US" smtClean="0"/>
              <a:t>‹#›</a:t>
            </a:fld>
            <a:endParaRPr lang="en-US"/>
          </a:p>
        </p:txBody>
      </p:sp>
    </p:spTree>
    <p:extLst>
      <p:ext uri="{BB962C8B-B14F-4D97-AF65-F5344CB8AC3E}">
        <p14:creationId xmlns:p14="http://schemas.microsoft.com/office/powerpoint/2010/main" val="84055572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42484" y="1629117"/>
            <a:ext cx="4589899" cy="3882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67380" y="1629117"/>
            <a:ext cx="4589899" cy="3882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C89285-AD1E-4F45-89CF-C63EE1C5E544}" type="datetime1">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15966-0F14-4ED9-B0FA-2130F7A8281D}" type="slidenum">
              <a:rPr lang="en-US" smtClean="0"/>
              <a:t>‹#›</a:t>
            </a:fld>
            <a:endParaRPr lang="en-US"/>
          </a:p>
        </p:txBody>
      </p:sp>
    </p:spTree>
    <p:extLst>
      <p:ext uri="{BB962C8B-B14F-4D97-AF65-F5344CB8AC3E}">
        <p14:creationId xmlns:p14="http://schemas.microsoft.com/office/powerpoint/2010/main" val="147956944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3890" y="325824"/>
            <a:ext cx="9314796" cy="118288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43891" y="1500205"/>
            <a:ext cx="4568806" cy="735227"/>
          </a:xfrm>
        </p:spPr>
        <p:txBody>
          <a:bodyPr anchor="b"/>
          <a:lstStyle>
            <a:lvl1pPr marL="0" indent="0">
              <a:buNone/>
              <a:defRPr sz="2126" b="1"/>
            </a:lvl1pPr>
            <a:lvl2pPr marL="404988" indent="0">
              <a:buNone/>
              <a:defRPr sz="1772" b="1"/>
            </a:lvl2pPr>
            <a:lvl3pPr marL="809976" indent="0">
              <a:buNone/>
              <a:defRPr sz="1594" b="1"/>
            </a:lvl3pPr>
            <a:lvl4pPr marL="1214963" indent="0">
              <a:buNone/>
              <a:defRPr sz="1417" b="1"/>
            </a:lvl4pPr>
            <a:lvl5pPr marL="1619951" indent="0">
              <a:buNone/>
              <a:defRPr sz="1417" b="1"/>
            </a:lvl5pPr>
            <a:lvl6pPr marL="2024939" indent="0">
              <a:buNone/>
              <a:defRPr sz="1417" b="1"/>
            </a:lvl6pPr>
            <a:lvl7pPr marL="2429927" indent="0">
              <a:buNone/>
              <a:defRPr sz="1417" b="1"/>
            </a:lvl7pPr>
            <a:lvl8pPr marL="2834914" indent="0">
              <a:buNone/>
              <a:defRPr sz="1417" b="1"/>
            </a:lvl8pPr>
            <a:lvl9pPr marL="3239902" indent="0">
              <a:buNone/>
              <a:defRPr sz="1417" b="1"/>
            </a:lvl9pPr>
          </a:lstStyle>
          <a:p>
            <a:pPr lvl="0"/>
            <a:r>
              <a:rPr lang="en-US" smtClean="0"/>
              <a:t>Click to edit Master text styles</a:t>
            </a:r>
          </a:p>
        </p:txBody>
      </p:sp>
      <p:sp>
        <p:nvSpPr>
          <p:cNvPr id="4" name="Content Placeholder 3"/>
          <p:cNvSpPr>
            <a:spLocks noGrp="1"/>
          </p:cNvSpPr>
          <p:nvPr>
            <p:ph sz="half" idx="2"/>
          </p:nvPr>
        </p:nvSpPr>
        <p:spPr>
          <a:xfrm>
            <a:off x="743891" y="2235432"/>
            <a:ext cx="4568806" cy="32879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67380" y="1500205"/>
            <a:ext cx="4591306" cy="735227"/>
          </a:xfrm>
        </p:spPr>
        <p:txBody>
          <a:bodyPr anchor="b"/>
          <a:lstStyle>
            <a:lvl1pPr marL="0" indent="0">
              <a:buNone/>
              <a:defRPr sz="2126" b="1"/>
            </a:lvl1pPr>
            <a:lvl2pPr marL="404988" indent="0">
              <a:buNone/>
              <a:defRPr sz="1772" b="1"/>
            </a:lvl2pPr>
            <a:lvl3pPr marL="809976" indent="0">
              <a:buNone/>
              <a:defRPr sz="1594" b="1"/>
            </a:lvl3pPr>
            <a:lvl4pPr marL="1214963" indent="0">
              <a:buNone/>
              <a:defRPr sz="1417" b="1"/>
            </a:lvl4pPr>
            <a:lvl5pPr marL="1619951" indent="0">
              <a:buNone/>
              <a:defRPr sz="1417" b="1"/>
            </a:lvl5pPr>
            <a:lvl6pPr marL="2024939" indent="0">
              <a:buNone/>
              <a:defRPr sz="1417" b="1"/>
            </a:lvl6pPr>
            <a:lvl7pPr marL="2429927" indent="0">
              <a:buNone/>
              <a:defRPr sz="1417" b="1"/>
            </a:lvl7pPr>
            <a:lvl8pPr marL="2834914" indent="0">
              <a:buNone/>
              <a:defRPr sz="1417" b="1"/>
            </a:lvl8pPr>
            <a:lvl9pPr marL="3239902" indent="0">
              <a:buNone/>
              <a:defRPr sz="1417" b="1"/>
            </a:lvl9pPr>
          </a:lstStyle>
          <a:p>
            <a:pPr lvl="0"/>
            <a:r>
              <a:rPr lang="en-US" smtClean="0"/>
              <a:t>Click to edit Master text styles</a:t>
            </a:r>
          </a:p>
        </p:txBody>
      </p:sp>
      <p:sp>
        <p:nvSpPr>
          <p:cNvPr id="6" name="Content Placeholder 5"/>
          <p:cNvSpPr>
            <a:spLocks noGrp="1"/>
          </p:cNvSpPr>
          <p:nvPr>
            <p:ph sz="quarter" idx="4"/>
          </p:nvPr>
        </p:nvSpPr>
        <p:spPr>
          <a:xfrm>
            <a:off x="5467380" y="2235432"/>
            <a:ext cx="4591306" cy="32879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92AE5-6246-4BB4-A388-A12063C9D1C6}" type="datetime1">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15966-0F14-4ED9-B0FA-2130F7A8281D}" type="slidenum">
              <a:rPr lang="en-US" smtClean="0"/>
              <a:t>‹#›</a:t>
            </a:fld>
            <a:endParaRPr lang="en-US"/>
          </a:p>
        </p:txBody>
      </p:sp>
    </p:spTree>
    <p:extLst>
      <p:ext uri="{BB962C8B-B14F-4D97-AF65-F5344CB8AC3E}">
        <p14:creationId xmlns:p14="http://schemas.microsoft.com/office/powerpoint/2010/main" val="420790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8A705C-75A9-4CD7-806F-3235228AD0EA}" type="datetime1">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15966-0F14-4ED9-B0FA-2130F7A8281D}" type="slidenum">
              <a:rPr lang="en-US" smtClean="0"/>
              <a:t>‹#›</a:t>
            </a:fld>
            <a:endParaRPr lang="en-US"/>
          </a:p>
        </p:txBody>
      </p:sp>
    </p:spTree>
    <p:extLst>
      <p:ext uri="{BB962C8B-B14F-4D97-AF65-F5344CB8AC3E}">
        <p14:creationId xmlns:p14="http://schemas.microsoft.com/office/powerpoint/2010/main" val="1915770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F01EB-B6DB-4488-8FA5-8185E1E5D06E}" type="datetime1">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15966-0F14-4ED9-B0FA-2130F7A8281D}" type="slidenum">
              <a:rPr lang="en-US" smtClean="0"/>
              <a:t>‹#›</a:t>
            </a:fld>
            <a:endParaRPr lang="en-US"/>
          </a:p>
        </p:txBody>
      </p:sp>
    </p:spTree>
    <p:extLst>
      <p:ext uri="{BB962C8B-B14F-4D97-AF65-F5344CB8AC3E}">
        <p14:creationId xmlns:p14="http://schemas.microsoft.com/office/powerpoint/2010/main" val="344614371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3891" y="407988"/>
            <a:ext cx="3483204" cy="1427956"/>
          </a:xfrm>
        </p:spPr>
        <p:txBody>
          <a:bodyPr anchor="b"/>
          <a:lstStyle>
            <a:lvl1pPr>
              <a:defRPr sz="2835"/>
            </a:lvl1pPr>
          </a:lstStyle>
          <a:p>
            <a:r>
              <a:rPr lang="en-US" smtClean="0"/>
              <a:t>Click to edit Master title style</a:t>
            </a:r>
            <a:endParaRPr lang="en-US" dirty="0"/>
          </a:p>
        </p:txBody>
      </p:sp>
      <p:sp>
        <p:nvSpPr>
          <p:cNvPr id="3" name="Content Placeholder 2"/>
          <p:cNvSpPr>
            <a:spLocks noGrp="1"/>
          </p:cNvSpPr>
          <p:nvPr>
            <p:ph idx="1"/>
          </p:nvPr>
        </p:nvSpPr>
        <p:spPr>
          <a:xfrm>
            <a:off x="4591306" y="881140"/>
            <a:ext cx="5467380" cy="4349034"/>
          </a:xfrm>
        </p:spPr>
        <p:txBody>
          <a:bodyPr/>
          <a:lstStyle>
            <a:lvl1pPr>
              <a:defRPr sz="2835"/>
            </a:lvl1pPr>
            <a:lvl2pPr>
              <a:defRPr sz="2480"/>
            </a:lvl2pPr>
            <a:lvl3pPr>
              <a:defRPr sz="2126"/>
            </a:lvl3pPr>
            <a:lvl4pPr>
              <a:defRPr sz="1772"/>
            </a:lvl4pPr>
            <a:lvl5pPr>
              <a:defRPr sz="1772"/>
            </a:lvl5pPr>
            <a:lvl6pPr>
              <a:defRPr sz="1772"/>
            </a:lvl6pPr>
            <a:lvl7pPr>
              <a:defRPr sz="1772"/>
            </a:lvl7pPr>
            <a:lvl8pPr>
              <a:defRPr sz="1772"/>
            </a:lvl8pPr>
            <a:lvl9pPr>
              <a:defRPr sz="17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43891" y="1835944"/>
            <a:ext cx="3483204" cy="3401313"/>
          </a:xfrm>
        </p:spPr>
        <p:txBody>
          <a:bodyPr/>
          <a:lstStyle>
            <a:lvl1pPr marL="0" indent="0">
              <a:buNone/>
              <a:defRPr sz="1417"/>
            </a:lvl1pPr>
            <a:lvl2pPr marL="404988" indent="0">
              <a:buNone/>
              <a:defRPr sz="1240"/>
            </a:lvl2pPr>
            <a:lvl3pPr marL="809976" indent="0">
              <a:buNone/>
              <a:defRPr sz="1063"/>
            </a:lvl3pPr>
            <a:lvl4pPr marL="1214963" indent="0">
              <a:buNone/>
              <a:defRPr sz="886"/>
            </a:lvl4pPr>
            <a:lvl5pPr marL="1619951" indent="0">
              <a:buNone/>
              <a:defRPr sz="886"/>
            </a:lvl5pPr>
            <a:lvl6pPr marL="2024939" indent="0">
              <a:buNone/>
              <a:defRPr sz="886"/>
            </a:lvl6pPr>
            <a:lvl7pPr marL="2429927" indent="0">
              <a:buNone/>
              <a:defRPr sz="886"/>
            </a:lvl7pPr>
            <a:lvl8pPr marL="2834914" indent="0">
              <a:buNone/>
              <a:defRPr sz="886"/>
            </a:lvl8pPr>
            <a:lvl9pPr marL="3239902" indent="0">
              <a:buNone/>
              <a:defRPr sz="88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19C5D-5619-41A7-9DC9-41CE24FC9B2D}" type="datetime1">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15966-0F14-4ED9-B0FA-2130F7A8281D}" type="slidenum">
              <a:rPr lang="en-US" smtClean="0"/>
              <a:t>‹#›</a:t>
            </a:fld>
            <a:endParaRPr lang="en-US"/>
          </a:p>
        </p:txBody>
      </p:sp>
    </p:spTree>
    <p:extLst>
      <p:ext uri="{BB962C8B-B14F-4D97-AF65-F5344CB8AC3E}">
        <p14:creationId xmlns:p14="http://schemas.microsoft.com/office/powerpoint/2010/main" val="218953661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3891" y="407988"/>
            <a:ext cx="3483204" cy="1427956"/>
          </a:xfrm>
        </p:spPr>
        <p:txBody>
          <a:bodyPr anchor="b"/>
          <a:lstStyle>
            <a:lvl1pPr>
              <a:defRPr sz="283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91306" y="881140"/>
            <a:ext cx="5467380" cy="4349034"/>
          </a:xfrm>
        </p:spPr>
        <p:txBody>
          <a:bodyPr anchor="t"/>
          <a:lstStyle>
            <a:lvl1pPr marL="0" indent="0">
              <a:buNone/>
              <a:defRPr sz="2835"/>
            </a:lvl1pPr>
            <a:lvl2pPr marL="404988" indent="0">
              <a:buNone/>
              <a:defRPr sz="2480"/>
            </a:lvl2pPr>
            <a:lvl3pPr marL="809976" indent="0">
              <a:buNone/>
              <a:defRPr sz="2126"/>
            </a:lvl3pPr>
            <a:lvl4pPr marL="1214963" indent="0">
              <a:buNone/>
              <a:defRPr sz="1772"/>
            </a:lvl4pPr>
            <a:lvl5pPr marL="1619951" indent="0">
              <a:buNone/>
              <a:defRPr sz="1772"/>
            </a:lvl5pPr>
            <a:lvl6pPr marL="2024939" indent="0">
              <a:buNone/>
              <a:defRPr sz="1772"/>
            </a:lvl6pPr>
            <a:lvl7pPr marL="2429927" indent="0">
              <a:buNone/>
              <a:defRPr sz="1772"/>
            </a:lvl7pPr>
            <a:lvl8pPr marL="2834914" indent="0">
              <a:buNone/>
              <a:defRPr sz="1772"/>
            </a:lvl8pPr>
            <a:lvl9pPr marL="3239902" indent="0">
              <a:buNone/>
              <a:defRPr sz="1772"/>
            </a:lvl9pPr>
          </a:lstStyle>
          <a:p>
            <a:r>
              <a:rPr lang="en-US" smtClean="0"/>
              <a:t>Click icon to add picture</a:t>
            </a:r>
            <a:endParaRPr lang="en-US" dirty="0"/>
          </a:p>
        </p:txBody>
      </p:sp>
      <p:sp>
        <p:nvSpPr>
          <p:cNvPr id="4" name="Text Placeholder 3"/>
          <p:cNvSpPr>
            <a:spLocks noGrp="1"/>
          </p:cNvSpPr>
          <p:nvPr>
            <p:ph type="body" sz="half" idx="2"/>
          </p:nvPr>
        </p:nvSpPr>
        <p:spPr>
          <a:xfrm>
            <a:off x="743891" y="1835944"/>
            <a:ext cx="3483204" cy="3401313"/>
          </a:xfrm>
        </p:spPr>
        <p:txBody>
          <a:bodyPr/>
          <a:lstStyle>
            <a:lvl1pPr marL="0" indent="0">
              <a:buNone/>
              <a:defRPr sz="1417"/>
            </a:lvl1pPr>
            <a:lvl2pPr marL="404988" indent="0">
              <a:buNone/>
              <a:defRPr sz="1240"/>
            </a:lvl2pPr>
            <a:lvl3pPr marL="809976" indent="0">
              <a:buNone/>
              <a:defRPr sz="1063"/>
            </a:lvl3pPr>
            <a:lvl4pPr marL="1214963" indent="0">
              <a:buNone/>
              <a:defRPr sz="886"/>
            </a:lvl4pPr>
            <a:lvl5pPr marL="1619951" indent="0">
              <a:buNone/>
              <a:defRPr sz="886"/>
            </a:lvl5pPr>
            <a:lvl6pPr marL="2024939" indent="0">
              <a:buNone/>
              <a:defRPr sz="886"/>
            </a:lvl6pPr>
            <a:lvl7pPr marL="2429927" indent="0">
              <a:buNone/>
              <a:defRPr sz="886"/>
            </a:lvl7pPr>
            <a:lvl8pPr marL="2834914" indent="0">
              <a:buNone/>
              <a:defRPr sz="886"/>
            </a:lvl8pPr>
            <a:lvl9pPr marL="3239902" indent="0">
              <a:buNone/>
              <a:defRPr sz="88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F2052-0585-4801-A3AD-2F7E405C3EFD}" type="datetime1">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15966-0F14-4ED9-B0FA-2130F7A8281D}" type="slidenum">
              <a:rPr lang="en-US" smtClean="0"/>
              <a:t>‹#›</a:t>
            </a:fld>
            <a:endParaRPr lang="en-US"/>
          </a:p>
        </p:txBody>
      </p:sp>
    </p:spTree>
    <p:extLst>
      <p:ext uri="{BB962C8B-B14F-4D97-AF65-F5344CB8AC3E}">
        <p14:creationId xmlns:p14="http://schemas.microsoft.com/office/powerpoint/2010/main" val="426625647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4" y="325824"/>
            <a:ext cx="9314796" cy="118288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42484" y="1629117"/>
            <a:ext cx="9314796" cy="38829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484" y="5672161"/>
            <a:ext cx="2429947" cy="325823"/>
          </a:xfrm>
          <a:prstGeom prst="rect">
            <a:avLst/>
          </a:prstGeom>
        </p:spPr>
        <p:txBody>
          <a:bodyPr vert="horz" lIns="91440" tIns="45720" rIns="91440" bIns="45720" rtlCol="0" anchor="ctr"/>
          <a:lstStyle>
            <a:lvl1pPr algn="l">
              <a:defRPr sz="1063">
                <a:solidFill>
                  <a:schemeClr val="tx1">
                    <a:tint val="75000"/>
                  </a:schemeClr>
                </a:solidFill>
              </a:defRPr>
            </a:lvl1pPr>
          </a:lstStyle>
          <a:p>
            <a:fld id="{3A5FF73D-F409-4480-810D-B904324CCABC}" type="datetime1">
              <a:rPr lang="en-US" smtClean="0"/>
              <a:t>11/16/2020</a:t>
            </a:fld>
            <a:endParaRPr lang="en-US"/>
          </a:p>
        </p:txBody>
      </p:sp>
      <p:sp>
        <p:nvSpPr>
          <p:cNvPr id="5" name="Footer Placeholder 4"/>
          <p:cNvSpPr>
            <a:spLocks noGrp="1"/>
          </p:cNvSpPr>
          <p:nvPr>
            <p:ph type="ftr" sz="quarter" idx="3"/>
          </p:nvPr>
        </p:nvSpPr>
        <p:spPr>
          <a:xfrm>
            <a:off x="3577422" y="5672161"/>
            <a:ext cx="3644920" cy="325823"/>
          </a:xfrm>
          <a:prstGeom prst="rect">
            <a:avLst/>
          </a:prstGeom>
        </p:spPr>
        <p:txBody>
          <a:bodyPr vert="horz" lIns="91440" tIns="45720" rIns="91440" bIns="45720" rtlCol="0" anchor="ctr"/>
          <a:lstStyle>
            <a:lvl1pPr algn="ctr">
              <a:defRPr sz="106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27332" y="5672161"/>
            <a:ext cx="2429947" cy="325823"/>
          </a:xfrm>
          <a:prstGeom prst="rect">
            <a:avLst/>
          </a:prstGeom>
        </p:spPr>
        <p:txBody>
          <a:bodyPr vert="horz" lIns="91440" tIns="45720" rIns="91440" bIns="45720" rtlCol="0" anchor="ctr"/>
          <a:lstStyle>
            <a:lvl1pPr algn="r">
              <a:defRPr sz="1063">
                <a:solidFill>
                  <a:schemeClr val="tx1">
                    <a:tint val="75000"/>
                  </a:schemeClr>
                </a:solidFill>
              </a:defRPr>
            </a:lvl1pPr>
          </a:lstStyle>
          <a:p>
            <a:fld id="{2A915966-0F14-4ED9-B0FA-2130F7A8281D}" type="slidenum">
              <a:rPr lang="en-US" smtClean="0"/>
              <a:t>‹#›</a:t>
            </a:fld>
            <a:endParaRPr lang="en-US"/>
          </a:p>
        </p:txBody>
      </p:sp>
    </p:spTree>
    <p:extLst>
      <p:ext uri="{BB962C8B-B14F-4D97-AF65-F5344CB8AC3E}">
        <p14:creationId xmlns:p14="http://schemas.microsoft.com/office/powerpoint/2010/main" val="9995178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p:transition>
  <p:hf hdr="0" ftr="0"/>
  <p:txStyles>
    <p:titleStyle>
      <a:lvl1pPr algn="l" defTabSz="809976" rtl="0" eaLnBrk="1" latinLnBrk="0" hangingPunct="1">
        <a:lnSpc>
          <a:spcPct val="90000"/>
        </a:lnSpc>
        <a:spcBef>
          <a:spcPct val="0"/>
        </a:spcBef>
        <a:buNone/>
        <a:defRPr sz="3898" kern="1200">
          <a:solidFill>
            <a:schemeClr val="tx1"/>
          </a:solidFill>
          <a:latin typeface="+mj-lt"/>
          <a:ea typeface="+mj-ea"/>
          <a:cs typeface="+mj-cs"/>
        </a:defRPr>
      </a:lvl1pPr>
    </p:titleStyle>
    <p:body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p:bodyStyle>
    <p:otherStyle>
      <a:defPPr>
        <a:defRPr lang="en-US"/>
      </a:defPPr>
      <a:lvl1pPr marL="0" algn="l" defTabSz="809976" rtl="0" eaLnBrk="1" latinLnBrk="0" hangingPunct="1">
        <a:defRPr sz="1594" kern="1200">
          <a:solidFill>
            <a:schemeClr val="tx1"/>
          </a:solidFill>
          <a:latin typeface="+mn-lt"/>
          <a:ea typeface="+mn-ea"/>
          <a:cs typeface="+mn-cs"/>
        </a:defRPr>
      </a:lvl1pPr>
      <a:lvl2pPr marL="404988" algn="l" defTabSz="809976" rtl="0" eaLnBrk="1" latinLnBrk="0" hangingPunct="1">
        <a:defRPr sz="1594" kern="1200">
          <a:solidFill>
            <a:schemeClr val="tx1"/>
          </a:solidFill>
          <a:latin typeface="+mn-lt"/>
          <a:ea typeface="+mn-ea"/>
          <a:cs typeface="+mn-cs"/>
        </a:defRPr>
      </a:lvl2pPr>
      <a:lvl3pPr marL="809976" algn="l" defTabSz="809976" rtl="0" eaLnBrk="1" latinLnBrk="0" hangingPunct="1">
        <a:defRPr sz="1594" kern="1200">
          <a:solidFill>
            <a:schemeClr val="tx1"/>
          </a:solidFill>
          <a:latin typeface="+mn-lt"/>
          <a:ea typeface="+mn-ea"/>
          <a:cs typeface="+mn-cs"/>
        </a:defRPr>
      </a:lvl3pPr>
      <a:lvl4pPr marL="1214963" algn="l" defTabSz="809976" rtl="0" eaLnBrk="1" latinLnBrk="0" hangingPunct="1">
        <a:defRPr sz="1594" kern="1200">
          <a:solidFill>
            <a:schemeClr val="tx1"/>
          </a:solidFill>
          <a:latin typeface="+mn-lt"/>
          <a:ea typeface="+mn-ea"/>
          <a:cs typeface="+mn-cs"/>
        </a:defRPr>
      </a:lvl4pPr>
      <a:lvl5pPr marL="1619951" algn="l" defTabSz="809976" rtl="0" eaLnBrk="1" latinLnBrk="0" hangingPunct="1">
        <a:defRPr sz="1594" kern="1200">
          <a:solidFill>
            <a:schemeClr val="tx1"/>
          </a:solidFill>
          <a:latin typeface="+mn-lt"/>
          <a:ea typeface="+mn-ea"/>
          <a:cs typeface="+mn-cs"/>
        </a:defRPr>
      </a:lvl5pPr>
      <a:lvl6pPr marL="2024939" algn="l" defTabSz="809976" rtl="0" eaLnBrk="1" latinLnBrk="0" hangingPunct="1">
        <a:defRPr sz="1594" kern="1200">
          <a:solidFill>
            <a:schemeClr val="tx1"/>
          </a:solidFill>
          <a:latin typeface="+mn-lt"/>
          <a:ea typeface="+mn-ea"/>
          <a:cs typeface="+mn-cs"/>
        </a:defRPr>
      </a:lvl6pPr>
      <a:lvl7pPr marL="2429927" algn="l" defTabSz="809976" rtl="0" eaLnBrk="1" latinLnBrk="0" hangingPunct="1">
        <a:defRPr sz="1594" kern="1200">
          <a:solidFill>
            <a:schemeClr val="tx1"/>
          </a:solidFill>
          <a:latin typeface="+mn-lt"/>
          <a:ea typeface="+mn-ea"/>
          <a:cs typeface="+mn-cs"/>
        </a:defRPr>
      </a:lvl7pPr>
      <a:lvl8pPr marL="2834914" algn="l" defTabSz="809976" rtl="0" eaLnBrk="1" latinLnBrk="0" hangingPunct="1">
        <a:defRPr sz="1594" kern="1200">
          <a:solidFill>
            <a:schemeClr val="tx1"/>
          </a:solidFill>
          <a:latin typeface="+mn-lt"/>
          <a:ea typeface="+mn-ea"/>
          <a:cs typeface="+mn-cs"/>
        </a:defRPr>
      </a:lvl8pPr>
      <a:lvl9pPr marL="3239902" algn="l" defTabSz="809976" rtl="0" eaLnBrk="1" latinLnBrk="0" hangingPunct="1">
        <a:defRPr sz="15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799763" cy="6119813"/>
          </a:xfrm>
          <a:prstGeom prst="rect">
            <a:avLst/>
          </a:prstGeom>
        </p:spPr>
      </p:pic>
      <p:sp>
        <p:nvSpPr>
          <p:cNvPr id="10" name="Slide Number Placeholder 9"/>
          <p:cNvSpPr>
            <a:spLocks noGrp="1"/>
          </p:cNvSpPr>
          <p:nvPr>
            <p:ph type="sldNum" sz="quarter" idx="12"/>
          </p:nvPr>
        </p:nvSpPr>
        <p:spPr/>
        <p:txBody>
          <a:bodyPr/>
          <a:lstStyle/>
          <a:p>
            <a:fld id="{2A915966-0F14-4ED9-B0FA-2130F7A8281D}" type="slidenum">
              <a:rPr lang="en-US" sz="1800" b="1" smtClean="0">
                <a:solidFill>
                  <a:srgbClr val="FF0000"/>
                </a:solidFill>
              </a:rPr>
              <a:t>1</a:t>
            </a:fld>
            <a:endParaRPr lang="en-US" sz="1800" b="1" dirty="0">
              <a:solidFill>
                <a:srgbClr val="FF0000"/>
              </a:solidFill>
            </a:endParaRPr>
          </a:p>
        </p:txBody>
      </p:sp>
    </p:spTree>
    <p:extLst>
      <p:ext uri="{BB962C8B-B14F-4D97-AF65-F5344CB8AC3E}">
        <p14:creationId xmlns:p14="http://schemas.microsoft.com/office/powerpoint/2010/main" val="2601750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10</a:t>
            </a:fld>
            <a:endParaRPr lang="en-US" sz="1800" b="1" dirty="0">
              <a:solidFill>
                <a:srgbClr val="FF0000"/>
              </a:solidFill>
            </a:endParaRPr>
          </a:p>
        </p:txBody>
      </p:sp>
      <p:sp>
        <p:nvSpPr>
          <p:cNvPr id="8" name="Content Placeholder 2"/>
          <p:cNvSpPr txBox="1">
            <a:spLocks/>
          </p:cNvSpPr>
          <p:nvPr/>
        </p:nvSpPr>
        <p:spPr>
          <a:xfrm>
            <a:off x="297180" y="1245871"/>
            <a:ext cx="10115550" cy="4320539"/>
          </a:xfrm>
          <a:prstGeom prst="rect">
            <a:avLst/>
          </a:prstGeom>
        </p:spPr>
        <p:txBody>
          <a:bodyPr vert="horz" lIns="91440" tIns="45720" rIns="91440" bIns="45720" rtlCol="0">
            <a:noAutofit/>
          </a:bodyPr>
          <a:lst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a:lstStyle>
          <a:p>
            <a:pPr marL="0" indent="0" algn="just" rtl="1">
              <a:lnSpc>
                <a:spcPct val="150000"/>
              </a:lnSpc>
              <a:buNone/>
            </a:pPr>
            <a:r>
              <a:rPr lang="en-US" sz="31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IranNastaliq" panose="02020505000000020003" pitchFamily="18" charset="0"/>
                <a:cs typeface="B Nazanin" panose="00000400000000000000" pitchFamily="2" charset="-78"/>
              </a:rPr>
              <a:t>(2</a:t>
            </a:r>
            <a:r>
              <a:rPr lang="en-US" sz="3100" b="1" dirty="0" smtClean="0">
                <a:solidFill>
                  <a:srgbClr val="FFFF00"/>
                </a:solidFill>
                <a:cs typeface="B Nazanin" panose="00000400000000000000" pitchFamily="2" charset="-78"/>
              </a:rPr>
              <a:t> </a:t>
            </a:r>
            <a:r>
              <a:rPr lang="fa-IR" sz="3100" b="1" dirty="0" smtClean="0">
                <a:solidFill>
                  <a:srgbClr val="FFFF00"/>
                </a:solidFill>
                <a:cs typeface="B Nazanin" panose="00000400000000000000" pitchFamily="2" charset="-78"/>
              </a:rPr>
              <a:t> مقایسه بین </a:t>
            </a:r>
            <a:r>
              <a:rPr lang="fa-IR" sz="3100" b="1" dirty="0">
                <a:solidFill>
                  <a:srgbClr val="FFFF00"/>
                </a:solidFill>
                <a:cs typeface="B Nazanin" panose="00000400000000000000" pitchFamily="2" charset="-78"/>
              </a:rPr>
              <a:t>ایران و چین در حوادث حمل و نقل جاده ای مواد </a:t>
            </a:r>
            <a:r>
              <a:rPr lang="fa-IR" sz="3100" b="1" dirty="0" smtClean="0">
                <a:solidFill>
                  <a:srgbClr val="FFFF00"/>
                </a:solidFill>
                <a:cs typeface="B Nazanin" panose="00000400000000000000" pitchFamily="2" charset="-78"/>
              </a:rPr>
              <a:t>خطرناک</a:t>
            </a:r>
            <a:endParaRPr lang="en-US" sz="3100" b="1" dirty="0" smtClean="0">
              <a:solidFill>
                <a:srgbClr val="FFFF00"/>
              </a:solidFill>
              <a:cs typeface="B Nazanin" panose="00000400000000000000" pitchFamily="2" charset="-78"/>
            </a:endParaRPr>
          </a:p>
          <a:p>
            <a:pPr marL="0" indent="0" algn="just" rtl="1">
              <a:lnSpc>
                <a:spcPct val="150000"/>
              </a:lnSpc>
              <a:buNone/>
            </a:pPr>
            <a:r>
              <a:rPr lang="en-US" sz="31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IranNastaliq" panose="02020505000000020003" pitchFamily="18" charset="0"/>
                <a:cs typeface="B Nazanin" panose="00000400000000000000" pitchFamily="2" charset="-78"/>
              </a:rPr>
              <a:t>(2-1 </a:t>
            </a:r>
            <a:r>
              <a:rPr lang="fa-IR" sz="31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IranNastaliq" panose="02020505000000020003" pitchFamily="18" charset="0"/>
                <a:cs typeface="B Nazanin" panose="00000400000000000000" pitchFamily="2" charset="-78"/>
              </a:rPr>
              <a:t> </a:t>
            </a:r>
            <a:r>
              <a:rPr lang="fa-IR" sz="3100" b="1" dirty="0" smtClean="0">
                <a:solidFill>
                  <a:srgbClr val="FFFF00"/>
                </a:solidFill>
                <a:cs typeface="B Nazanin" panose="00000400000000000000" pitchFamily="2" charset="-78"/>
              </a:rPr>
              <a:t>در </a:t>
            </a:r>
            <a:r>
              <a:rPr lang="fa-IR" sz="3100" b="1" dirty="0">
                <a:solidFill>
                  <a:srgbClr val="FFFF00"/>
                </a:solidFill>
                <a:cs typeface="B Nazanin" panose="00000400000000000000" pitchFamily="2" charset="-78"/>
              </a:rPr>
              <a:t>چین تعداد کل مرگ و میر در طول 10 سال 127 مورد بوده است که حدو 4/1 تعداد مرگ و میر کشور ایران در 5 سال می </a:t>
            </a:r>
            <a:r>
              <a:rPr lang="fa-IR" sz="3100" b="1" dirty="0" smtClean="0">
                <a:solidFill>
                  <a:srgbClr val="FFFF00"/>
                </a:solidFill>
                <a:cs typeface="B Nazanin" panose="00000400000000000000" pitchFamily="2" charset="-78"/>
              </a:rPr>
              <a:t>باشد</a:t>
            </a:r>
          </a:p>
          <a:p>
            <a:pPr marL="0" indent="0" algn="just" rtl="1">
              <a:lnSpc>
                <a:spcPct val="150000"/>
              </a:lnSpc>
              <a:buNone/>
            </a:pPr>
            <a:r>
              <a:rPr lang="en-US" sz="3100" b="1" dirty="0">
                <a:ln w="9525">
                  <a:solidFill>
                    <a:schemeClr val="bg1"/>
                  </a:solidFill>
                  <a:prstDash val="solid"/>
                </a:ln>
                <a:solidFill>
                  <a:srgbClr val="FFFF00"/>
                </a:solidFill>
                <a:latin typeface="IranNastaliq" panose="02020505000000020003" pitchFamily="18" charset="0"/>
                <a:cs typeface="B Nazanin" panose="00000400000000000000" pitchFamily="2" charset="-78"/>
              </a:rPr>
              <a:t>(2-2</a:t>
            </a:r>
            <a:r>
              <a:rPr lang="fa-IR" sz="3100" b="1" dirty="0">
                <a:ln w="9525">
                  <a:solidFill>
                    <a:schemeClr val="bg1"/>
                  </a:solidFill>
                  <a:prstDash val="solid"/>
                </a:ln>
                <a:solidFill>
                  <a:srgbClr val="FFFF00"/>
                </a:solidFill>
                <a:latin typeface="IranNastaliq" panose="02020505000000020003" pitchFamily="18" charset="0"/>
                <a:cs typeface="B Nazanin" panose="00000400000000000000" pitchFamily="2" charset="-78"/>
              </a:rPr>
              <a:t> </a:t>
            </a:r>
            <a:r>
              <a:rPr lang="fa-IR" sz="3100" b="1" dirty="0">
                <a:solidFill>
                  <a:srgbClr val="FFFF00"/>
                </a:solidFill>
                <a:cs typeface="B Nazanin" panose="00000400000000000000" pitchFamily="2" charset="-78"/>
              </a:rPr>
              <a:t>در چین تعداد مصدومین در طول 10 سال 287 نفر بوده است و این آمار تقریبا 3/1 امار مصدومین کشور ایران در طول 5 سال می باشد </a:t>
            </a:r>
            <a:endParaRPr lang="en-US" sz="3100" b="1" dirty="0">
              <a:solidFill>
                <a:srgbClr val="FFFF00"/>
              </a:solidFill>
              <a:cs typeface="B Nazanin" panose="00000400000000000000" pitchFamily="2" charset="-78"/>
            </a:endParaRPr>
          </a:p>
          <a:p>
            <a:pPr marL="0" indent="0" algn="just" rtl="1">
              <a:lnSpc>
                <a:spcPct val="150000"/>
              </a:lnSpc>
              <a:buNone/>
            </a:pPr>
            <a:endParaRPr lang="fa-IR" sz="3100" b="1" dirty="0">
              <a:ln w="9525">
                <a:solidFill>
                  <a:schemeClr val="bg1"/>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latin typeface="IranNastaliq" panose="02020505000000020003" pitchFamily="18" charset="0"/>
              <a:cs typeface="B Nazanin" panose="00000400000000000000" pitchFamily="2" charset="-78"/>
            </a:endParaRPr>
          </a:p>
        </p:txBody>
      </p:sp>
      <p:sp>
        <p:nvSpPr>
          <p:cNvPr id="10" name="Title 1"/>
          <p:cNvSpPr txBox="1">
            <a:spLocks/>
          </p:cNvSpPr>
          <p:nvPr/>
        </p:nvSpPr>
        <p:spPr>
          <a:xfrm>
            <a:off x="2491740" y="165776"/>
            <a:ext cx="526923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اطلاعات عمومی</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Tree>
    <p:extLst>
      <p:ext uri="{BB962C8B-B14F-4D97-AF65-F5344CB8AC3E}">
        <p14:creationId xmlns:p14="http://schemas.microsoft.com/office/powerpoint/2010/main" val="2267500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3" name="Content Placeholder 2"/>
          <p:cNvSpPr>
            <a:spLocks noGrp="1"/>
          </p:cNvSpPr>
          <p:nvPr>
            <p:ph idx="1"/>
          </p:nvPr>
        </p:nvSpPr>
        <p:spPr>
          <a:xfrm>
            <a:off x="204575" y="1348741"/>
            <a:ext cx="10276735" cy="4163342"/>
          </a:xfrm>
        </p:spPr>
        <p:txBody>
          <a:bodyPr>
            <a:noAutofit/>
          </a:bodyPr>
          <a:lstStyle/>
          <a:p>
            <a:pPr marL="0" indent="0" algn="ctr" rtl="1">
              <a:lnSpc>
                <a:spcPct val="100000"/>
              </a:lnSpc>
              <a:buNone/>
            </a:pPr>
            <a:r>
              <a:rPr lang="fa-IR" sz="3200" b="1" dirty="0" smtClean="0">
                <a:ln w="9525">
                  <a:solidFill>
                    <a:schemeClr val="bg1"/>
                  </a:solidFill>
                  <a:prstDash val="solid"/>
                </a:ln>
                <a:solidFill>
                  <a:srgbClr val="FFFF00"/>
                </a:solidFill>
                <a:latin typeface="IranNastaliq" panose="02020505000000020003" pitchFamily="18" charset="0"/>
                <a:cs typeface="B Titr" pitchFamily="2" charset="-78"/>
              </a:rPr>
              <a:t>3)</a:t>
            </a:r>
            <a:r>
              <a:rPr lang="en-US" sz="3200" b="1" dirty="0" smtClean="0">
                <a:ln w="9525">
                  <a:solidFill>
                    <a:schemeClr val="bg1"/>
                  </a:solidFill>
                  <a:prstDash val="solid"/>
                </a:ln>
                <a:solidFill>
                  <a:srgbClr val="FFFF00"/>
                </a:solidFill>
                <a:latin typeface="IranNastaliq" panose="02020505000000020003" pitchFamily="18" charset="0"/>
                <a:cs typeface="B Titr" pitchFamily="2" charset="-78"/>
              </a:rPr>
              <a:t> </a:t>
            </a:r>
            <a:r>
              <a:rPr lang="fa-IR" sz="3200" b="1" dirty="0" smtClean="0">
                <a:ln w="9525">
                  <a:solidFill>
                    <a:schemeClr val="bg1"/>
                  </a:solidFill>
                  <a:prstDash val="solid"/>
                </a:ln>
                <a:solidFill>
                  <a:srgbClr val="FFFF00"/>
                </a:solidFill>
                <a:latin typeface="IranNastaliq" panose="02020505000000020003" pitchFamily="18" charset="0"/>
                <a:cs typeface="B Titr" pitchFamily="2" charset="-78"/>
              </a:rPr>
              <a:t>  </a:t>
            </a:r>
            <a:r>
              <a:rPr lang="fa-IR" sz="3200" b="1" dirty="0" smtClean="0">
                <a:solidFill>
                  <a:srgbClr val="FFFF00"/>
                </a:solidFill>
                <a:cs typeface="B Titr" pitchFamily="2" charset="-78"/>
              </a:rPr>
              <a:t>بررسی </a:t>
            </a:r>
            <a:r>
              <a:rPr lang="fa-IR" sz="3200" b="1" dirty="0">
                <a:solidFill>
                  <a:srgbClr val="FFFF00"/>
                </a:solidFill>
                <a:cs typeface="B Titr" pitchFamily="2" charset="-78"/>
              </a:rPr>
              <a:t>656 حادثه حمل و نقل جاده ای مواد خطرناک در ایران </a:t>
            </a:r>
            <a:endParaRPr lang="en-US" sz="3200" b="1" dirty="0">
              <a:solidFill>
                <a:srgbClr val="FFFF00"/>
              </a:solidFill>
              <a:cs typeface="B Titr" pitchFamily="2" charset="-78"/>
            </a:endParaRPr>
          </a:p>
          <a:p>
            <a:pPr marL="0" indent="0" algn="r" rtl="1">
              <a:lnSpc>
                <a:spcPct val="100000"/>
              </a:lnSpc>
              <a:buNone/>
            </a:pPr>
            <a:r>
              <a:rPr lang="fa-IR" sz="3600" b="1" dirty="0" smtClean="0">
                <a:solidFill>
                  <a:srgbClr val="FFFF00"/>
                </a:solidFill>
                <a:cs typeface="B Nazanin" panose="00000400000000000000" pitchFamily="2" charset="-78"/>
              </a:rPr>
              <a:t>38/87% </a:t>
            </a:r>
            <a:r>
              <a:rPr lang="fa-IR" sz="2800" b="1" dirty="0">
                <a:solidFill>
                  <a:srgbClr val="FFFF00"/>
                </a:solidFill>
                <a:cs typeface="B Nazanin" panose="00000400000000000000" pitchFamily="2" charset="-78"/>
              </a:rPr>
              <a:t>عدم رعایت مقرارت راهنمایی و رانندگی</a:t>
            </a:r>
            <a:endParaRPr lang="en-US" sz="2800" b="1" dirty="0">
              <a:solidFill>
                <a:srgbClr val="FFFF00"/>
              </a:solidFill>
              <a:cs typeface="B Nazanin" panose="00000400000000000000" pitchFamily="2" charset="-78"/>
            </a:endParaRPr>
          </a:p>
          <a:p>
            <a:pPr marL="0" indent="0" algn="r" rtl="1">
              <a:lnSpc>
                <a:spcPct val="100000"/>
              </a:lnSpc>
              <a:buNone/>
            </a:pPr>
            <a:r>
              <a:rPr lang="fa-IR" sz="3600" b="1" dirty="0" smtClean="0">
                <a:solidFill>
                  <a:srgbClr val="FFFF00"/>
                </a:solidFill>
                <a:cs typeface="B Nazanin" panose="00000400000000000000" pitchFamily="2" charset="-78"/>
              </a:rPr>
              <a:t>15/85% </a:t>
            </a:r>
            <a:r>
              <a:rPr lang="fa-IR" sz="2800" b="1" dirty="0">
                <a:solidFill>
                  <a:srgbClr val="FFFF00"/>
                </a:solidFill>
                <a:cs typeface="B Nazanin" panose="00000400000000000000" pitchFamily="2" charset="-78"/>
              </a:rPr>
              <a:t>عدم سلامت ی راننده </a:t>
            </a:r>
            <a:endParaRPr lang="en-US" sz="2800" b="1" dirty="0">
              <a:solidFill>
                <a:srgbClr val="FFFF00"/>
              </a:solidFill>
              <a:cs typeface="B Nazanin" panose="00000400000000000000" pitchFamily="2" charset="-78"/>
            </a:endParaRPr>
          </a:p>
          <a:p>
            <a:pPr marL="0" indent="0" algn="r" rtl="1">
              <a:lnSpc>
                <a:spcPct val="100000"/>
              </a:lnSpc>
              <a:buNone/>
            </a:pPr>
            <a:r>
              <a:rPr lang="fa-IR" sz="4000" b="1" dirty="0" smtClean="0">
                <a:solidFill>
                  <a:srgbClr val="FFFF00"/>
                </a:solidFill>
                <a:cs typeface="B Nazanin" panose="00000400000000000000" pitchFamily="2" charset="-78"/>
              </a:rPr>
              <a:t>6/55% </a:t>
            </a:r>
            <a:r>
              <a:rPr lang="fa-IR" sz="2800" b="1" dirty="0">
                <a:solidFill>
                  <a:srgbClr val="FFFF00"/>
                </a:solidFill>
                <a:cs typeface="B Nazanin" panose="00000400000000000000" pitchFamily="2" charset="-78"/>
              </a:rPr>
              <a:t>بارگیری و تخلیه نامناسب</a:t>
            </a:r>
            <a:endParaRPr lang="en-US" sz="2800" b="1" dirty="0">
              <a:solidFill>
                <a:srgbClr val="FFFF00"/>
              </a:solidFill>
              <a:cs typeface="B Nazanin" panose="00000400000000000000" pitchFamily="2" charset="-78"/>
            </a:endParaRPr>
          </a:p>
          <a:p>
            <a:pPr marL="0" indent="0" algn="r" rtl="1">
              <a:lnSpc>
                <a:spcPct val="100000"/>
              </a:lnSpc>
              <a:buNone/>
            </a:pPr>
            <a:r>
              <a:rPr lang="fa-IR" sz="4800" b="1" dirty="0" smtClean="0">
                <a:solidFill>
                  <a:srgbClr val="FFFF00"/>
                </a:solidFill>
                <a:cs typeface="B Nazanin" panose="00000400000000000000" pitchFamily="2" charset="-78"/>
              </a:rPr>
              <a:t>6/4% </a:t>
            </a:r>
            <a:r>
              <a:rPr lang="fa-IR" sz="2800" b="1" dirty="0">
                <a:solidFill>
                  <a:srgbClr val="FFFF00"/>
                </a:solidFill>
                <a:cs typeface="B Nazanin" panose="00000400000000000000" pitchFamily="2" charset="-78"/>
              </a:rPr>
              <a:t>پایش و نگهداری نامناسب وسیله نقلیه</a:t>
            </a:r>
            <a:endParaRPr lang="en-US" sz="2800" b="1" dirty="0">
              <a:solidFill>
                <a:srgbClr val="FFFF00"/>
              </a:solidFill>
              <a:cs typeface="B Nazanin" panose="00000400000000000000" pitchFamily="2" charset="-78"/>
            </a:endParaRPr>
          </a:p>
          <a:p>
            <a:pPr marL="0" indent="0" algn="r" rtl="1">
              <a:lnSpc>
                <a:spcPct val="170000"/>
              </a:lnSpc>
              <a:buNone/>
            </a:pPr>
            <a:endParaRPr lang="en-US" sz="2400" b="1" dirty="0" smtClean="0">
              <a:ln w="9525">
                <a:solidFill>
                  <a:schemeClr val="bg1"/>
                </a:solidFill>
                <a:prstDash val="solid"/>
              </a:ln>
              <a:latin typeface="IranNastaliq" panose="02020505000000020003" pitchFamily="18" charset="0"/>
              <a:cs typeface="B Nazanin" panose="00000400000000000000" pitchFamily="2" charset="-78"/>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11</a:t>
            </a:fld>
            <a:endParaRPr lang="en-US" sz="1800" b="1" dirty="0">
              <a:solidFill>
                <a:srgbClr val="FF0000"/>
              </a:solidFill>
            </a:endParaRPr>
          </a:p>
        </p:txBody>
      </p:sp>
      <p:sp>
        <p:nvSpPr>
          <p:cNvPr id="8" name="Title 1"/>
          <p:cNvSpPr txBox="1">
            <a:spLocks/>
          </p:cNvSpPr>
          <p:nvPr/>
        </p:nvSpPr>
        <p:spPr>
          <a:xfrm>
            <a:off x="2491740" y="165776"/>
            <a:ext cx="526923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اطلاعات عمومی</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Tree>
    <p:extLst>
      <p:ext uri="{BB962C8B-B14F-4D97-AF65-F5344CB8AC3E}">
        <p14:creationId xmlns:p14="http://schemas.microsoft.com/office/powerpoint/2010/main" val="2267500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buNone/>
            </a:pPr>
            <a:endPar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a:p>
            <a:pPr marL="0" indent="0">
              <a:buNone/>
            </a:pPr>
            <a:endPar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12</a:t>
            </a:fld>
            <a:endParaRPr lang="en-US" sz="18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75" y="1451610"/>
            <a:ext cx="1028816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2594610" y="211496"/>
            <a:ext cx="526923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حوادث شیمیایی</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Tree>
    <p:extLst>
      <p:ext uri="{BB962C8B-B14F-4D97-AF65-F5344CB8AC3E}">
        <p14:creationId xmlns:p14="http://schemas.microsoft.com/office/powerpoint/2010/main" val="2267500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13</a:t>
            </a:fld>
            <a:endParaRPr lang="en-US" sz="1800" b="1" dirty="0">
              <a:solidFill>
                <a:srgbClr val="FF0000"/>
              </a:solidFill>
            </a:endParaRPr>
          </a:p>
        </p:txBody>
      </p:sp>
      <p:sp>
        <p:nvSpPr>
          <p:cNvPr id="8" name="Title 1"/>
          <p:cNvSpPr txBox="1">
            <a:spLocks/>
          </p:cNvSpPr>
          <p:nvPr/>
        </p:nvSpPr>
        <p:spPr>
          <a:xfrm>
            <a:off x="2640330" y="211496"/>
            <a:ext cx="526923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حادثه </a:t>
            </a:r>
            <a:r>
              <a:rPr lang="ar-SA" sz="33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کیمیاگستران اراک </a:t>
            </a:r>
            <a:endParaRPr lang="en-US" sz="33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10" name="Content Placeholder 2"/>
          <p:cNvSpPr txBox="1">
            <a:spLocks/>
          </p:cNvSpPr>
          <p:nvPr/>
        </p:nvSpPr>
        <p:spPr>
          <a:xfrm>
            <a:off x="102871" y="1398271"/>
            <a:ext cx="10309860" cy="4266212"/>
          </a:xfrm>
          <a:prstGeom prst="rect">
            <a:avLst/>
          </a:prstGeom>
        </p:spPr>
        <p:txBody>
          <a:bodyPr vert="horz" lIns="91440" tIns="45720" rIns="91440" bIns="45720" rtlCol="0">
            <a:normAutofit/>
          </a:bodyPr>
          <a:lst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a:lstStyle>
          <a:p>
            <a:pPr marL="0" indent="0" algn="r" rtl="1">
              <a:buNone/>
            </a:pPr>
            <a:r>
              <a:rPr lang="fa-IR" sz="1800" b="1" dirty="0" smtClean="0">
                <a:cs typeface="B Nazanin" panose="00000400000000000000" pitchFamily="2" charset="-78"/>
              </a:rPr>
              <a:t>                                                                                                </a:t>
            </a:r>
            <a:endParaRPr lang="fa-IR" sz="1800" b="1" dirty="0">
              <a:cs typeface="B Nazanin" panose="00000400000000000000" pitchFamily="2" charset="-78"/>
            </a:endParaRPr>
          </a:p>
          <a:p>
            <a:pPr marL="0" indent="0" algn="r" rtl="1">
              <a:buFont typeface="Arial" panose="020B0604020202020204" pitchFamily="34" charset="0"/>
              <a:buNone/>
            </a:pPr>
            <a:endPar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p:txBody>
      </p:sp>
      <p:sp>
        <p:nvSpPr>
          <p:cNvPr id="11" name="Content Placeholder 2"/>
          <p:cNvSpPr txBox="1">
            <a:spLocks/>
          </p:cNvSpPr>
          <p:nvPr/>
        </p:nvSpPr>
        <p:spPr>
          <a:xfrm>
            <a:off x="102871" y="1051560"/>
            <a:ext cx="10462260" cy="4765323"/>
          </a:xfrm>
          <a:prstGeom prst="rect">
            <a:avLst/>
          </a:prstGeom>
        </p:spPr>
        <p:txBody>
          <a:bodyPr vert="horz" lIns="91440" tIns="45720" rIns="91440" bIns="45720" rtlCol="0">
            <a:normAutofit fontScale="25000" lnSpcReduction="20000"/>
          </a:bodyPr>
          <a:lst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a:lstStyle>
          <a:p>
            <a:pPr marL="0" indent="0" algn="ctr" rtl="1">
              <a:buNone/>
            </a:pPr>
            <a:endParaRPr lang="fa-IR" sz="1800" b="1" dirty="0" smtClean="0">
              <a:solidFill>
                <a:srgbClr val="FFFF00"/>
              </a:solidFill>
              <a:cs typeface="B Nazanin" panose="00000400000000000000" pitchFamily="2" charset="-78"/>
            </a:endParaRPr>
          </a:p>
          <a:p>
            <a:pPr marL="0" indent="0" algn="just" rtl="1">
              <a:lnSpc>
                <a:spcPct val="120000"/>
              </a:lnSpc>
              <a:buNone/>
            </a:pPr>
            <a:r>
              <a:rPr lang="ar-SA" sz="10400" b="1" dirty="0" smtClean="0">
                <a:solidFill>
                  <a:srgbClr val="FFFF00"/>
                </a:solidFill>
                <a:cs typeface="B Nazanin" panose="00000400000000000000" pitchFamily="2" charset="-78"/>
              </a:rPr>
              <a:t>آتش </a:t>
            </a:r>
            <a:r>
              <a:rPr lang="ar-SA" sz="10400" b="1" dirty="0">
                <a:solidFill>
                  <a:srgbClr val="FFFF00"/>
                </a:solidFill>
                <a:cs typeface="B Nazanin" panose="00000400000000000000" pitchFamily="2" charset="-78"/>
              </a:rPr>
              <a:t>سوزی در شرکت کیمیاگستران اراک رخ داد که به علت شدت انفجار در یکی از مخازن شیمیایی این شرکت، آتش سوزی به کارخانه مجاور کشیده شده و کارخانه کیمیاگستران و کیمیاگران را دچار حریق می کند</a:t>
            </a:r>
            <a:r>
              <a:rPr lang="en-US" sz="10400" b="1" dirty="0">
                <a:solidFill>
                  <a:srgbClr val="FFFF00"/>
                </a:solidFill>
                <a:cs typeface="B Nazanin" panose="00000400000000000000" pitchFamily="2" charset="-78"/>
              </a:rPr>
              <a:t>.</a:t>
            </a:r>
          </a:p>
          <a:p>
            <a:pPr marL="0" indent="0" algn="just" rtl="1">
              <a:lnSpc>
                <a:spcPct val="120000"/>
              </a:lnSpc>
              <a:buNone/>
            </a:pPr>
            <a:r>
              <a:rPr lang="ar-SA" sz="10400" b="1" dirty="0" smtClean="0">
                <a:solidFill>
                  <a:srgbClr val="FFFF00"/>
                </a:solidFill>
                <a:cs typeface="B Nazanin" panose="00000400000000000000" pitchFamily="2" charset="-78"/>
              </a:rPr>
              <a:t>علت </a:t>
            </a:r>
            <a:r>
              <a:rPr lang="ar-SA" sz="10400" b="1" dirty="0">
                <a:solidFill>
                  <a:srgbClr val="FFFF00"/>
                </a:solidFill>
                <a:cs typeface="B Nazanin" panose="00000400000000000000" pitchFamily="2" charset="-78"/>
              </a:rPr>
              <a:t>گسترش آتش سوزی، وجود مواد شیمیایی در منطقه است و این حادثه از سهل انگاری در حین کار شروع می شود و به چند انفجار پی در پی در منطقه منجر می شود</a:t>
            </a:r>
            <a:r>
              <a:rPr lang="en-US" sz="10400" b="1" dirty="0">
                <a:solidFill>
                  <a:srgbClr val="FFFF00"/>
                </a:solidFill>
                <a:cs typeface="B Nazanin" panose="00000400000000000000" pitchFamily="2" charset="-78"/>
              </a:rPr>
              <a:t>.</a:t>
            </a:r>
          </a:p>
          <a:p>
            <a:pPr marL="0" indent="0" algn="just" rtl="1">
              <a:lnSpc>
                <a:spcPct val="120000"/>
              </a:lnSpc>
              <a:buNone/>
            </a:pPr>
            <a:r>
              <a:rPr lang="fa-IR" sz="10400" b="1" dirty="0" smtClean="0">
                <a:solidFill>
                  <a:srgbClr val="FFFF00"/>
                </a:solidFill>
                <a:cs typeface="B Nazanin" panose="00000400000000000000" pitchFamily="2" charset="-78"/>
              </a:rPr>
              <a:t>در </a:t>
            </a:r>
            <a:r>
              <a:rPr lang="ar-SA" sz="10400" b="1" dirty="0" smtClean="0">
                <a:solidFill>
                  <a:srgbClr val="FFFF00"/>
                </a:solidFill>
                <a:cs typeface="B Nazanin" panose="00000400000000000000" pitchFamily="2" charset="-78"/>
              </a:rPr>
              <a:t>این </a:t>
            </a:r>
            <a:r>
              <a:rPr lang="ar-SA" sz="10400" b="1" dirty="0">
                <a:solidFill>
                  <a:srgbClr val="FFFF00"/>
                </a:solidFill>
                <a:cs typeface="B Nazanin" panose="00000400000000000000" pitchFamily="2" charset="-78"/>
              </a:rPr>
              <a:t>حادثه، یک مخزن پس از انفجار به کارخانه روبرویی پرتاب شده و شدت حادثه را افزایش داده است</a:t>
            </a:r>
            <a:r>
              <a:rPr lang="en-US" sz="10400" b="1" dirty="0">
                <a:solidFill>
                  <a:srgbClr val="FFFF00"/>
                </a:solidFill>
                <a:cs typeface="B Nazanin" panose="00000400000000000000" pitchFamily="2" charset="-78"/>
              </a:rPr>
              <a:t>.</a:t>
            </a:r>
          </a:p>
          <a:p>
            <a:pPr marL="0" indent="0" algn="just" rtl="1">
              <a:lnSpc>
                <a:spcPct val="120000"/>
              </a:lnSpc>
              <a:buNone/>
            </a:pPr>
            <a:r>
              <a:rPr lang="ar-SA" sz="10400" b="1" dirty="0" smtClean="0">
                <a:solidFill>
                  <a:srgbClr val="FFFF00"/>
                </a:solidFill>
                <a:cs typeface="B Nazanin" panose="00000400000000000000" pitchFamily="2" charset="-78"/>
              </a:rPr>
              <a:t>حادثه </a:t>
            </a:r>
            <a:r>
              <a:rPr lang="ar-SA" sz="10400" b="1" dirty="0">
                <a:solidFill>
                  <a:srgbClr val="FFFF00"/>
                </a:solidFill>
                <a:cs typeface="B Nazanin" panose="00000400000000000000" pitchFamily="2" charset="-78"/>
              </a:rPr>
              <a:t>از محل وقوع در شرکت کیمیاگستر تا شعاع 500 متری کشده و منجر به تخریب 20 تا 100 در صدی شده است</a:t>
            </a:r>
            <a:r>
              <a:rPr lang="en-US" sz="10400" b="1" dirty="0" smtClean="0">
                <a:solidFill>
                  <a:srgbClr val="FFFF00"/>
                </a:solidFill>
                <a:cs typeface="B Nazanin" panose="00000400000000000000" pitchFamily="2" charset="-78"/>
              </a:rPr>
              <a:t>.</a:t>
            </a:r>
            <a:endParaRPr lang="fa-IR" sz="10400" b="1" dirty="0" smtClean="0">
              <a:solidFill>
                <a:srgbClr val="FFFF00"/>
              </a:solidFill>
              <a:cs typeface="B Nazanin" panose="00000400000000000000" pitchFamily="2" charset="-78"/>
            </a:endParaRPr>
          </a:p>
          <a:p>
            <a:pPr marL="0" indent="0" algn="just" rtl="1">
              <a:lnSpc>
                <a:spcPct val="120000"/>
              </a:lnSpc>
              <a:buNone/>
            </a:pPr>
            <a:r>
              <a:rPr lang="ar-SA" sz="10400" b="1" dirty="0" smtClean="0">
                <a:solidFill>
                  <a:srgbClr val="FFFF00"/>
                </a:solidFill>
                <a:cs typeface="B Nazanin" panose="00000400000000000000" pitchFamily="2" charset="-78"/>
              </a:rPr>
              <a:t>مجروحان </a:t>
            </a:r>
            <a:r>
              <a:rPr lang="ar-SA" sz="10400" b="1" dirty="0">
                <a:solidFill>
                  <a:srgbClr val="FFFF00"/>
                </a:solidFill>
                <a:cs typeface="B Nazanin" panose="00000400000000000000" pitchFamily="2" charset="-78"/>
              </a:rPr>
              <a:t>به 44 تن </a:t>
            </a:r>
            <a:r>
              <a:rPr lang="ar-SA" sz="10400" b="1" dirty="0" smtClean="0">
                <a:solidFill>
                  <a:srgbClr val="FFFF00"/>
                </a:solidFill>
                <a:cs typeface="B Nazanin" panose="00000400000000000000" pitchFamily="2" charset="-78"/>
              </a:rPr>
              <a:t>و </a:t>
            </a:r>
            <a:r>
              <a:rPr lang="ar-SA" sz="10400" b="1" dirty="0">
                <a:solidFill>
                  <a:srgbClr val="FFFF00"/>
                </a:solidFill>
                <a:cs typeface="B Nazanin" panose="00000400000000000000" pitchFamily="2" charset="-78"/>
              </a:rPr>
              <a:t>شمار قربانيان 22 </a:t>
            </a:r>
            <a:r>
              <a:rPr lang="ar-SA" sz="10400" b="1" dirty="0" smtClean="0">
                <a:solidFill>
                  <a:srgbClr val="FFFF00"/>
                </a:solidFill>
                <a:cs typeface="B Nazanin" panose="00000400000000000000" pitchFamily="2" charset="-78"/>
              </a:rPr>
              <a:t>نفر</a:t>
            </a:r>
            <a:r>
              <a:rPr lang="fa-IR" sz="10400" b="1" dirty="0" smtClean="0">
                <a:solidFill>
                  <a:srgbClr val="FFFF00"/>
                </a:solidFill>
                <a:cs typeface="B Nazanin" panose="00000400000000000000" pitchFamily="2" charset="-78"/>
              </a:rPr>
              <a:t> .</a:t>
            </a:r>
            <a:endParaRPr lang="fa-IR" sz="10400" b="1" dirty="0">
              <a:solidFill>
                <a:srgbClr val="FFFF00"/>
              </a:solidFill>
              <a:cs typeface="B Nazanin" panose="00000400000000000000" pitchFamily="2" charset="-78"/>
            </a:endParaRPr>
          </a:p>
          <a:p>
            <a:pPr marL="0" indent="0" algn="just" rtl="1">
              <a:lnSpc>
                <a:spcPct val="120000"/>
              </a:lnSpc>
              <a:buNone/>
            </a:pPr>
            <a:endParaRPr lang="en-US" sz="10400" b="1" dirty="0">
              <a:solidFill>
                <a:srgbClr val="FFFF00"/>
              </a:solidFill>
              <a:cs typeface="B Nazanin" panose="00000400000000000000" pitchFamily="2" charset="-78"/>
            </a:endParaRPr>
          </a:p>
          <a:p>
            <a:pPr marL="0" indent="0" algn="just" rtl="1">
              <a:lnSpc>
                <a:spcPct val="120000"/>
              </a:lnSpc>
              <a:buNone/>
            </a:pPr>
            <a:r>
              <a:rPr lang="fa-IR" sz="10400" b="1" dirty="0">
                <a:solidFill>
                  <a:srgbClr val="FFFF00"/>
                </a:solidFill>
                <a:cs typeface="B Nazanin" panose="00000400000000000000" pitchFamily="2" charset="-78"/>
              </a:rPr>
              <a:t>                                                                     </a:t>
            </a:r>
          </a:p>
          <a:p>
            <a:pPr marL="0" indent="0" algn="just" rtl="1">
              <a:lnSpc>
                <a:spcPct val="120000"/>
              </a:lnSpc>
              <a:buNone/>
            </a:pPr>
            <a:r>
              <a:rPr lang="fa-IR" sz="10400" b="1" dirty="0">
                <a:solidFill>
                  <a:srgbClr val="FFFF00"/>
                </a:solidFill>
                <a:cs typeface="B Nazanin" panose="00000400000000000000" pitchFamily="2" charset="-78"/>
              </a:rPr>
              <a:t>                                                                                                </a:t>
            </a:r>
          </a:p>
          <a:p>
            <a:pPr marL="0" indent="0" algn="r" rtl="1">
              <a:buFont typeface="Arial" panose="020B0604020202020204" pitchFamily="34" charset="0"/>
              <a:buNone/>
            </a:pPr>
            <a:endPar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267500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3" name="Content Placeholder 2"/>
          <p:cNvSpPr>
            <a:spLocks noGrp="1"/>
          </p:cNvSpPr>
          <p:nvPr>
            <p:ph idx="1"/>
          </p:nvPr>
        </p:nvSpPr>
        <p:spPr>
          <a:xfrm>
            <a:off x="204574" y="1211580"/>
            <a:ext cx="10288165" cy="4537709"/>
          </a:xfrm>
        </p:spPr>
        <p:txBody>
          <a:bodyPr>
            <a:normAutofit fontScale="92500" lnSpcReduction="20000"/>
          </a:bodyPr>
          <a:lstStyle/>
          <a:p>
            <a:pPr marL="0" indent="0" algn="just" rtl="1">
              <a:buNone/>
            </a:pPr>
            <a:r>
              <a:rPr lang="ar-SA" sz="4300" dirty="0">
                <a:solidFill>
                  <a:srgbClr val="FFFF00"/>
                </a:solidFill>
                <a:cs typeface="B Nazanin" panose="00000400000000000000" pitchFamily="2" charset="-78"/>
              </a:rPr>
              <a:t>در 10 کیلومتری ایستگاه راه آهن نیشابور واگن های یک قطار باری که حامل گوگرد، پشم شیشه و مواد شیمیایی </a:t>
            </a:r>
            <a:r>
              <a:rPr lang="ar-SA" sz="4300" dirty="0" smtClean="0">
                <a:solidFill>
                  <a:srgbClr val="FFFF00"/>
                </a:solidFill>
                <a:cs typeface="B Nazanin" panose="00000400000000000000" pitchFamily="2" charset="-78"/>
              </a:rPr>
              <a:t>بودند</a:t>
            </a:r>
            <a:r>
              <a:rPr lang="fa-IR" sz="4300" dirty="0" smtClean="0">
                <a:solidFill>
                  <a:srgbClr val="FFFF00"/>
                </a:solidFill>
                <a:cs typeface="B Nazanin" panose="00000400000000000000" pitchFamily="2" charset="-78"/>
              </a:rPr>
              <a:t> آتش گرفته و سپس</a:t>
            </a:r>
            <a:r>
              <a:rPr lang="ar-SA" sz="4300" dirty="0" smtClean="0">
                <a:solidFill>
                  <a:srgbClr val="FFFF00"/>
                </a:solidFill>
                <a:cs typeface="B Nazanin" panose="00000400000000000000" pitchFamily="2" charset="-78"/>
              </a:rPr>
              <a:t> منفجر </a:t>
            </a:r>
            <a:r>
              <a:rPr lang="fa-IR" sz="4300" dirty="0" smtClean="0">
                <a:solidFill>
                  <a:srgbClr val="FFFF00"/>
                </a:solidFill>
                <a:cs typeface="B Nazanin" panose="00000400000000000000" pitchFamily="2" charset="-78"/>
              </a:rPr>
              <a:t>گردید، </a:t>
            </a:r>
            <a:r>
              <a:rPr lang="ar-SA" sz="4300" dirty="0" smtClean="0">
                <a:solidFill>
                  <a:srgbClr val="FFFF00"/>
                </a:solidFill>
                <a:cs typeface="B Nazanin" panose="00000400000000000000" pitchFamily="2" charset="-78"/>
              </a:rPr>
              <a:t>در </a:t>
            </a:r>
            <a:r>
              <a:rPr lang="ar-SA" sz="4300" dirty="0">
                <a:solidFill>
                  <a:srgbClr val="FFFF00"/>
                </a:solidFill>
                <a:cs typeface="B Nazanin" panose="00000400000000000000" pitchFamily="2" charset="-78"/>
              </a:rPr>
              <a:t>محل انفجار گودال بزرگ و عمیقی ایجاد شد و قطعات واگن‌ها از جمله چرخ‌های بسیار سنگین تا فاصله دویست متری محل حادثه پرتاب شده </a:t>
            </a:r>
            <a:r>
              <a:rPr lang="ar-SA" sz="4300" dirty="0" smtClean="0">
                <a:solidFill>
                  <a:srgbClr val="FFFF00"/>
                </a:solidFill>
                <a:cs typeface="B Nazanin" panose="00000400000000000000" pitchFamily="2" charset="-78"/>
              </a:rPr>
              <a:t>بودند</a:t>
            </a:r>
            <a:r>
              <a:rPr lang="fa-IR" sz="4300" dirty="0" smtClean="0">
                <a:solidFill>
                  <a:srgbClr val="FFFF00"/>
                </a:solidFill>
                <a:cs typeface="B Nazanin" panose="00000400000000000000" pitchFamily="2" charset="-78"/>
              </a:rPr>
              <a:t>.</a:t>
            </a:r>
            <a:endParaRPr lang="en-US" sz="4300" dirty="0">
              <a:solidFill>
                <a:srgbClr val="FFFF00"/>
              </a:solidFill>
              <a:cs typeface="B Nazanin" panose="00000400000000000000" pitchFamily="2" charset="-78"/>
            </a:endParaRPr>
          </a:p>
          <a:p>
            <a:pPr marL="0" indent="0" algn="just" rtl="1">
              <a:buNone/>
            </a:pPr>
            <a:r>
              <a:rPr lang="ar-SA" sz="4300" dirty="0">
                <a:solidFill>
                  <a:srgbClr val="FFFF00"/>
                </a:solidFill>
                <a:cs typeface="B Nazanin" panose="00000400000000000000" pitchFamily="2" charset="-78"/>
              </a:rPr>
              <a:t>انفجار قطار نیشابور که تا شعاع </a:t>
            </a:r>
            <a:r>
              <a:rPr lang="fa-IR" sz="4300" dirty="0">
                <a:solidFill>
                  <a:srgbClr val="FFFF00"/>
                </a:solidFill>
                <a:cs typeface="B Nazanin" panose="00000400000000000000" pitchFamily="2" charset="-78"/>
              </a:rPr>
              <a:t>۲۰</a:t>
            </a:r>
            <a:r>
              <a:rPr lang="ar-SA" sz="4300" dirty="0">
                <a:solidFill>
                  <a:srgbClr val="FFFF00"/>
                </a:solidFill>
                <a:cs typeface="B Nazanin" panose="00000400000000000000" pitchFamily="2" charset="-78"/>
              </a:rPr>
              <a:t> کیلومتری محل سانحه، صدمات وارد کرد و همچنین کشته شدن سیصد نفر، که شناسایی برخی از آنها امکان پذیر </a:t>
            </a:r>
            <a:r>
              <a:rPr lang="ar-SA" sz="4300" dirty="0" smtClean="0">
                <a:solidFill>
                  <a:srgbClr val="FFFF00"/>
                </a:solidFill>
                <a:cs typeface="B Nazanin" panose="00000400000000000000" pitchFamily="2" charset="-78"/>
              </a:rPr>
              <a:t>نبود</a:t>
            </a:r>
            <a:r>
              <a:rPr lang="fa-IR" sz="4300" dirty="0" smtClean="0">
                <a:solidFill>
                  <a:srgbClr val="FFFF00"/>
                </a:solidFill>
                <a:cs typeface="B Nazanin" panose="00000400000000000000" pitchFamily="2" charset="-78"/>
              </a:rPr>
              <a:t> و منجر به تخریب دو روستا به طور کامل گردید.</a:t>
            </a:r>
            <a:endParaRPr lang="en-US" sz="48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14</a:t>
            </a:fld>
            <a:endParaRPr lang="en-US" sz="1800" b="1" dirty="0">
              <a:solidFill>
                <a:srgbClr val="FF0000"/>
              </a:solidFill>
            </a:endParaRPr>
          </a:p>
        </p:txBody>
      </p:sp>
      <p:sp>
        <p:nvSpPr>
          <p:cNvPr id="8" name="Title 1"/>
          <p:cNvSpPr txBox="1">
            <a:spLocks/>
          </p:cNvSpPr>
          <p:nvPr/>
        </p:nvSpPr>
        <p:spPr>
          <a:xfrm>
            <a:off x="2731770" y="211496"/>
            <a:ext cx="526923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ar-SA" sz="33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انفجار قطار نیشابور </a:t>
            </a:r>
            <a:endParaRPr lang="en-US" sz="33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Tree>
    <p:extLst>
      <p:ext uri="{BB962C8B-B14F-4D97-AF65-F5344CB8AC3E}">
        <p14:creationId xmlns:p14="http://schemas.microsoft.com/office/powerpoint/2010/main" val="2267500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buNone/>
            </a:pPr>
            <a:endPar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a:p>
            <a:pPr marL="0" indent="0">
              <a:buNone/>
            </a:pPr>
            <a:endPar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15</a:t>
            </a:fld>
            <a:endParaRPr lang="en-US" sz="1800" b="1" dirty="0">
              <a:solidFill>
                <a:srgbClr val="FF0000"/>
              </a:solidFill>
            </a:endParaRPr>
          </a:p>
        </p:txBody>
      </p:sp>
      <p:sp>
        <p:nvSpPr>
          <p:cNvPr id="8" name="Title 1"/>
          <p:cNvSpPr txBox="1">
            <a:spLocks/>
          </p:cNvSpPr>
          <p:nvPr/>
        </p:nvSpPr>
        <p:spPr>
          <a:xfrm>
            <a:off x="2617470" y="211496"/>
            <a:ext cx="526923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حادثه  شیمیایی</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551" y="1210314"/>
            <a:ext cx="5121339" cy="460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8" y="1210313"/>
            <a:ext cx="4073378" cy="230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8" y="3511916"/>
            <a:ext cx="4073378" cy="212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4674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fa-IR" altLang="fa-IR" smtClean="0">
                <a:solidFill>
                  <a:schemeClr val="bg1"/>
                </a:solidFill>
                <a:cs typeface="B Nazanin" pitchFamily="2" charset="-78"/>
              </a:rPr>
              <a:t>مدیریت مصدومین شیمیایی</a:t>
            </a:r>
          </a:p>
        </p:txBody>
      </p:sp>
      <p:sp>
        <p:nvSpPr>
          <p:cNvPr id="3075" name="Content Placeholder 2"/>
          <p:cNvSpPr>
            <a:spLocks noGrp="1"/>
          </p:cNvSpPr>
          <p:nvPr>
            <p:ph idx="1"/>
          </p:nvPr>
        </p:nvSpPr>
        <p:spPr/>
        <p:txBody>
          <a:bodyPr/>
          <a:lstStyle/>
          <a:p>
            <a:endParaRPr lang="fa-IR" altLang="fa-IR" dirty="0" smtClean="0"/>
          </a:p>
        </p:txBody>
      </p:sp>
    </p:spTree>
    <p:extLst>
      <p:ext uri="{BB962C8B-B14F-4D97-AF65-F5344CB8AC3E}">
        <p14:creationId xmlns:p14="http://schemas.microsoft.com/office/powerpoint/2010/main" val="370740348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09982" y="543983"/>
            <a:ext cx="9352295" cy="1019969"/>
          </a:xfrm>
        </p:spPr>
        <p:txBody>
          <a:bodyPr/>
          <a:lstStyle/>
          <a:p>
            <a:r>
              <a:rPr lang="fa-IR" altLang="fa-IR" smtClean="0">
                <a:solidFill>
                  <a:srgbClr val="FFFF00"/>
                </a:solidFill>
                <a:cs typeface="B Nazanin" pitchFamily="2" charset="-78"/>
              </a:rPr>
              <a:t>اهمیت و هدف استفاده از عوامل شیمیایی</a:t>
            </a:r>
          </a:p>
        </p:txBody>
      </p:sp>
      <p:sp>
        <p:nvSpPr>
          <p:cNvPr id="4099" name="Content Placeholder 2"/>
          <p:cNvSpPr>
            <a:spLocks noGrp="1"/>
          </p:cNvSpPr>
          <p:nvPr>
            <p:ph idx="1"/>
          </p:nvPr>
        </p:nvSpPr>
        <p:spPr/>
        <p:txBody>
          <a:bodyPr/>
          <a:lstStyle/>
          <a:p>
            <a:pPr algn="r" rtl="1"/>
            <a:r>
              <a:rPr lang="fa-IR" altLang="fa-IR" sz="3600" smtClean="0">
                <a:solidFill>
                  <a:schemeClr val="bg1"/>
                </a:solidFill>
                <a:cs typeface="B Nazanin" pitchFamily="2" charset="-78"/>
              </a:rPr>
              <a:t>ناتوان سازی  حریف</a:t>
            </a:r>
          </a:p>
          <a:p>
            <a:pPr algn="r" rtl="1"/>
            <a:r>
              <a:rPr lang="fa-IR" altLang="fa-IR" sz="3600" smtClean="0">
                <a:solidFill>
                  <a:schemeClr val="bg1"/>
                </a:solidFill>
                <a:cs typeface="B Nazanin" pitchFamily="2" charset="-78"/>
              </a:rPr>
              <a:t>ارعاب حریف</a:t>
            </a:r>
          </a:p>
          <a:p>
            <a:pPr algn="r" rtl="1"/>
            <a:r>
              <a:rPr lang="fa-IR" altLang="fa-IR" sz="3600" smtClean="0">
                <a:solidFill>
                  <a:schemeClr val="bg1"/>
                </a:solidFill>
                <a:cs typeface="B Nazanin" pitchFamily="2" charset="-78"/>
              </a:rPr>
              <a:t>نابودی حریف</a:t>
            </a:r>
          </a:p>
        </p:txBody>
      </p:sp>
    </p:spTree>
    <p:extLst>
      <p:ext uri="{BB962C8B-B14F-4D97-AF65-F5344CB8AC3E}">
        <p14:creationId xmlns:p14="http://schemas.microsoft.com/office/powerpoint/2010/main" val="2397520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additive="base">
                                        <p:cTn id="2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altLang="fa-IR" smtClean="0">
                <a:solidFill>
                  <a:srgbClr val="FFFF00"/>
                </a:solidFill>
                <a:cs typeface="B Nazanin" pitchFamily="2" charset="-78"/>
              </a:rPr>
              <a:t>تاریخچه استفاده از عوامل شیمیایی</a:t>
            </a:r>
            <a:br>
              <a:rPr lang="fa-IR" altLang="fa-IR" smtClean="0">
                <a:solidFill>
                  <a:srgbClr val="FFFF00"/>
                </a:solidFill>
                <a:cs typeface="B Nazanin" pitchFamily="2" charset="-78"/>
              </a:rPr>
            </a:br>
            <a:r>
              <a:rPr lang="fa-IR" altLang="fa-IR" smtClean="0">
                <a:solidFill>
                  <a:srgbClr val="FFFF00"/>
                </a:solidFill>
                <a:cs typeface="B Nazanin" pitchFamily="2" charset="-78"/>
              </a:rPr>
              <a:t>در جنگها</a:t>
            </a:r>
          </a:p>
        </p:txBody>
      </p:sp>
      <p:sp>
        <p:nvSpPr>
          <p:cNvPr id="3" name="Content Placeholder 2"/>
          <p:cNvSpPr>
            <a:spLocks noGrp="1"/>
          </p:cNvSpPr>
          <p:nvPr>
            <p:ph idx="1"/>
          </p:nvPr>
        </p:nvSpPr>
        <p:spPr>
          <a:xfrm>
            <a:off x="809983" y="1767946"/>
            <a:ext cx="9522917" cy="3671888"/>
          </a:xfrm>
        </p:spPr>
        <p:txBody>
          <a:bodyPr/>
          <a:lstStyle/>
          <a:p>
            <a:pPr algn="r" rtl="1"/>
            <a:r>
              <a:rPr lang="fa-IR" altLang="fa-IR" smtClean="0">
                <a:solidFill>
                  <a:schemeClr val="bg1"/>
                </a:solidFill>
                <a:cs typeface="B Nazanin" pitchFamily="2" charset="-78"/>
              </a:rPr>
              <a:t>استفاده وسیع  در جنگها : جنگ جهانی اول</a:t>
            </a:r>
          </a:p>
          <a:p>
            <a:pPr algn="r" rtl="1"/>
            <a:r>
              <a:rPr lang="fa-IR" altLang="fa-IR" smtClean="0">
                <a:solidFill>
                  <a:schemeClr val="bg1"/>
                </a:solidFill>
                <a:cs typeface="B Nazanin" pitchFamily="2" charset="-78"/>
              </a:rPr>
              <a:t>جنگ جهانی دوم : استفاده نشد اما خیلی از کشور ها شروع به تولید انبوه و متنوع کردند( مخصوصا آلمان  از1937)</a:t>
            </a:r>
          </a:p>
          <a:p>
            <a:pPr algn="r" rtl="1"/>
            <a:r>
              <a:rPr lang="fa-IR" altLang="fa-IR" smtClean="0">
                <a:solidFill>
                  <a:schemeClr val="bg1"/>
                </a:solidFill>
                <a:cs typeface="B Nazanin" pitchFamily="2" charset="-78"/>
              </a:rPr>
              <a:t>بعد از جنگ جهانی دوم: توسط صدام  علیه ایران استفاده شد</a:t>
            </a:r>
          </a:p>
        </p:txBody>
      </p:sp>
    </p:spTree>
    <p:extLst>
      <p:ext uri="{BB962C8B-B14F-4D97-AF65-F5344CB8AC3E}">
        <p14:creationId xmlns:p14="http://schemas.microsoft.com/office/powerpoint/2010/main" val="70277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ltLang="fa-IR" dirty="0" smtClean="0">
                <a:solidFill>
                  <a:schemeClr val="bg1"/>
                </a:solidFill>
                <a:cs typeface="B Nazanin" pitchFamily="2" charset="-78"/>
              </a:rPr>
              <a:t>تعداد مصدومین شیمیایی </a:t>
            </a:r>
            <a:r>
              <a:rPr lang="fa-IR" altLang="fa-IR" dirty="0" smtClean="0">
                <a:solidFill>
                  <a:schemeClr val="bg1"/>
                </a:solidFill>
                <a:cs typeface="B Nazanin" pitchFamily="2" charset="-78"/>
              </a:rPr>
              <a:t>جنگ 8 ساله ایران وعراق</a:t>
            </a:r>
            <a:endParaRPr lang="fa-IR" altLang="fa-IR" dirty="0" smtClean="0">
              <a:solidFill>
                <a:schemeClr val="bg1"/>
              </a:solidFill>
              <a:cs typeface="B Nazanin" pitchFamily="2" charset="-78"/>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24099"/>
            <a:ext cx="10799763" cy="389571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944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عنوان:کارگاه آموزشی پدافند غیر عامل                 دانشجویان ترم هشتم پرستاری</a:t>
            </a:r>
            <a:endParaRPr lang="en-US" dirty="0"/>
          </a:p>
        </p:txBody>
      </p:sp>
      <p:sp>
        <p:nvSpPr>
          <p:cNvPr id="3" name="Content Placeholder 2"/>
          <p:cNvSpPr>
            <a:spLocks noGrp="1"/>
          </p:cNvSpPr>
          <p:nvPr>
            <p:ph idx="1"/>
          </p:nvPr>
        </p:nvSpPr>
        <p:spPr/>
        <p:txBody>
          <a:bodyPr/>
          <a:lstStyle/>
          <a:p>
            <a:pPr marL="0" indent="0" algn="r">
              <a:buNone/>
            </a:pPr>
            <a:endParaRPr lang="fa-IR" dirty="0" smtClean="0"/>
          </a:p>
          <a:p>
            <a:pPr marL="0" indent="0" algn="r">
              <a:buNone/>
            </a:pPr>
            <a:r>
              <a:rPr lang="fa-IR" dirty="0" smtClean="0"/>
              <a:t>عوامل شیمیایی وتشعشعات هسته ای(سیانید اعصاب و تنفسی خونی پدیده هارپ</a:t>
            </a:r>
            <a:endParaRPr lang="en-US" dirty="0" smtClean="0"/>
          </a:p>
          <a:p>
            <a:pPr marL="0" indent="0" algn="r">
              <a:buNone/>
            </a:pPr>
            <a:endParaRPr lang="en-US" dirty="0" smtClean="0"/>
          </a:p>
          <a:p>
            <a:pPr marL="0" indent="0" algn="r">
              <a:buNone/>
            </a:pPr>
            <a:r>
              <a:rPr lang="fa-IR" dirty="0" smtClean="0"/>
              <a:t>مدیریت مراقبت از طریق تشریک مساعی در زمینه پیشگیری و پدافند غیر عامل</a:t>
            </a:r>
            <a:endParaRPr lang="en-US" dirty="0"/>
          </a:p>
        </p:txBody>
      </p:sp>
      <p:sp>
        <p:nvSpPr>
          <p:cNvPr id="4" name="Date Placeholder 3"/>
          <p:cNvSpPr>
            <a:spLocks noGrp="1"/>
          </p:cNvSpPr>
          <p:nvPr>
            <p:ph type="dt" sz="half" idx="10"/>
          </p:nvPr>
        </p:nvSpPr>
        <p:spPr/>
        <p:txBody>
          <a:bodyPr/>
          <a:lstStyle/>
          <a:p>
            <a:fld id="{C57C76D2-C1DC-48B9-B39E-C4393025BE64}" type="datetime1">
              <a:rPr lang="en-US" smtClean="0"/>
              <a:t>11/16/2020</a:t>
            </a:fld>
            <a:endParaRPr lang="en-US"/>
          </a:p>
        </p:txBody>
      </p:sp>
      <p:sp>
        <p:nvSpPr>
          <p:cNvPr id="5" name="Slide Number Placeholder 4"/>
          <p:cNvSpPr>
            <a:spLocks noGrp="1"/>
          </p:cNvSpPr>
          <p:nvPr>
            <p:ph type="sldNum" sz="quarter" idx="12"/>
          </p:nvPr>
        </p:nvSpPr>
        <p:spPr/>
        <p:txBody>
          <a:bodyPr/>
          <a:lstStyle/>
          <a:p>
            <a:fld id="{2A915966-0F14-4ED9-B0FA-2130F7A8281D}" type="slidenum">
              <a:rPr lang="en-US" smtClean="0"/>
              <a:t>2</a:t>
            </a:fld>
            <a:endParaRPr lang="en-US"/>
          </a:p>
        </p:txBody>
      </p:sp>
    </p:spTree>
    <p:extLst>
      <p:ext uri="{BB962C8B-B14F-4D97-AF65-F5344CB8AC3E}">
        <p14:creationId xmlns:p14="http://schemas.microsoft.com/office/powerpoint/2010/main" val="8583260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99763" cy="611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70568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fa-IR" altLang="fa-IR" smtClean="0">
                <a:solidFill>
                  <a:schemeClr val="bg1"/>
                </a:solidFill>
                <a:cs typeface="B Nazanin" pitchFamily="2" charset="-78"/>
              </a:rPr>
              <a:t>علائم و نشانه های مواجهه شیمیایی</a:t>
            </a:r>
          </a:p>
        </p:txBody>
      </p:sp>
      <p:sp>
        <p:nvSpPr>
          <p:cNvPr id="8195" name="Content Placeholder 2"/>
          <p:cNvSpPr>
            <a:spLocks noGrp="1"/>
          </p:cNvSpPr>
          <p:nvPr>
            <p:ph idx="1"/>
          </p:nvPr>
        </p:nvSpPr>
        <p:spPr/>
        <p:txBody>
          <a:bodyPr/>
          <a:lstStyle/>
          <a:p>
            <a:pPr algn="r" rtl="1"/>
            <a:r>
              <a:rPr lang="fa-IR" altLang="fa-IR" dirty="0" smtClean="0">
                <a:solidFill>
                  <a:srgbClr val="FFFF00"/>
                </a:solidFill>
              </a:rPr>
              <a:t>مواد شیمیایی با شروع علایم فوری </a:t>
            </a:r>
          </a:p>
          <a:p>
            <a:pPr algn="r" rtl="1"/>
            <a:endParaRPr lang="fa-IR" altLang="fa-IR" dirty="0">
              <a:solidFill>
                <a:srgbClr val="FFFF00"/>
              </a:solidFill>
            </a:endParaRPr>
          </a:p>
          <a:p>
            <a:pPr algn="r" rtl="1"/>
            <a:r>
              <a:rPr lang="fa-IR" altLang="fa-IR" dirty="0" smtClean="0">
                <a:solidFill>
                  <a:srgbClr val="FFFF00"/>
                </a:solidFill>
              </a:rPr>
              <a:t>مواد شیمیای با شروع علایم تاخیری</a:t>
            </a:r>
            <a:endParaRPr lang="fa-IR" altLang="fa-IR" dirty="0" smtClean="0">
              <a:solidFill>
                <a:srgbClr val="FFFF00"/>
              </a:solidFill>
            </a:endParaRPr>
          </a:p>
        </p:txBody>
      </p:sp>
    </p:spTree>
    <p:extLst>
      <p:ext uri="{BB962C8B-B14F-4D97-AF65-F5344CB8AC3E}">
        <p14:creationId xmlns:p14="http://schemas.microsoft.com/office/powerpoint/2010/main" val="50843178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a-IR" altLang="fa-IR" smtClean="0">
                <a:solidFill>
                  <a:schemeClr val="bg1"/>
                </a:solidFill>
                <a:cs typeface="B Nazanin" pitchFamily="2" charset="-78"/>
              </a:rPr>
              <a:t>مواد شیمیایی با شروع علائم فوری</a:t>
            </a:r>
          </a:p>
        </p:txBody>
      </p:sp>
      <p:sp>
        <p:nvSpPr>
          <p:cNvPr id="9219" name="Content Placeholder 2"/>
          <p:cNvSpPr>
            <a:spLocks noGrp="1"/>
          </p:cNvSpPr>
          <p:nvPr>
            <p:ph idx="1"/>
          </p:nvPr>
        </p:nvSpPr>
        <p:spPr/>
        <p:txBody>
          <a:bodyPr/>
          <a:lstStyle/>
          <a:p>
            <a:pPr algn="r" rtl="1"/>
            <a:r>
              <a:rPr lang="fa-IR" altLang="fa-IR" b="1" dirty="0" smtClean="0">
                <a:solidFill>
                  <a:srgbClr val="FFFF00"/>
                </a:solidFill>
                <a:cs typeface="B Nazanin" pitchFamily="2" charset="-78"/>
              </a:rPr>
              <a:t>کلر – آمونیاک</a:t>
            </a:r>
          </a:p>
          <a:p>
            <a:pPr algn="r" rtl="1"/>
            <a:r>
              <a:rPr lang="fa-IR" altLang="fa-IR" b="1" dirty="0" smtClean="0">
                <a:solidFill>
                  <a:srgbClr val="FFFF00"/>
                </a:solidFill>
                <a:cs typeface="B Nazanin" pitchFamily="2" charset="-78"/>
              </a:rPr>
              <a:t>عاملهای ناتوان </a:t>
            </a:r>
            <a:r>
              <a:rPr lang="fa-IR" altLang="fa-IR" b="1" dirty="0" smtClean="0">
                <a:solidFill>
                  <a:srgbClr val="FFFF00"/>
                </a:solidFill>
                <a:cs typeface="B Nazanin" pitchFamily="2" charset="-78"/>
              </a:rPr>
              <a:t>کننده/استفراغ </a:t>
            </a:r>
            <a:r>
              <a:rPr lang="fa-IR" altLang="fa-IR" b="1" dirty="0" smtClean="0">
                <a:solidFill>
                  <a:srgbClr val="FFFF00"/>
                </a:solidFill>
                <a:cs typeface="B Nazanin" pitchFamily="2" charset="-78"/>
              </a:rPr>
              <a:t>آور/کنترل اغتشاش</a:t>
            </a:r>
          </a:p>
          <a:p>
            <a:pPr algn="r" rtl="1"/>
            <a:r>
              <a:rPr lang="fa-IR" altLang="fa-IR" b="1" dirty="0" smtClean="0">
                <a:solidFill>
                  <a:srgbClr val="FFFF00"/>
                </a:solidFill>
                <a:cs typeface="B Nazanin" pitchFamily="2" charset="-78"/>
              </a:rPr>
              <a:t>خفه کننده های شیمیایی/ عامل خون(سیانید)</a:t>
            </a:r>
          </a:p>
          <a:p>
            <a:pPr algn="r" rtl="1"/>
            <a:r>
              <a:rPr lang="fa-IR" altLang="fa-IR" b="1" dirty="0" smtClean="0">
                <a:solidFill>
                  <a:srgbClr val="FFFF00"/>
                </a:solidFill>
                <a:cs typeface="B Nazanin" pitchFamily="2" charset="-78"/>
              </a:rPr>
              <a:t>ارگانو فسفاتها</a:t>
            </a:r>
          </a:p>
        </p:txBody>
      </p:sp>
    </p:spTree>
    <p:extLst>
      <p:ext uri="{BB962C8B-B14F-4D97-AF65-F5344CB8AC3E}">
        <p14:creationId xmlns:p14="http://schemas.microsoft.com/office/powerpoint/2010/main" val="377393362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fa-IR" altLang="fa-IR" smtClean="0">
                <a:solidFill>
                  <a:schemeClr val="bg1"/>
                </a:solidFill>
                <a:cs typeface="B Nazanin" pitchFamily="2" charset="-78"/>
              </a:rPr>
              <a:t>مواد شیمیایی با شروع علائم تاخیری</a:t>
            </a:r>
          </a:p>
        </p:txBody>
      </p:sp>
      <p:sp>
        <p:nvSpPr>
          <p:cNvPr id="10243" name="Content Placeholder 2"/>
          <p:cNvSpPr>
            <a:spLocks noGrp="1"/>
          </p:cNvSpPr>
          <p:nvPr>
            <p:ph idx="1"/>
          </p:nvPr>
        </p:nvSpPr>
        <p:spPr/>
        <p:txBody>
          <a:bodyPr/>
          <a:lstStyle/>
          <a:p>
            <a:pPr algn="r" rtl="1"/>
            <a:r>
              <a:rPr lang="fa-IR" altLang="fa-IR" b="1" smtClean="0">
                <a:solidFill>
                  <a:srgbClr val="FFFF00"/>
                </a:solidFill>
                <a:cs typeface="B Nazanin" pitchFamily="2" charset="-78"/>
              </a:rPr>
              <a:t>عامل خردل</a:t>
            </a:r>
          </a:p>
          <a:p>
            <a:pPr algn="r" rtl="1"/>
            <a:r>
              <a:rPr lang="fa-IR" altLang="fa-IR" b="1" smtClean="0">
                <a:solidFill>
                  <a:srgbClr val="FFFF00"/>
                </a:solidFill>
                <a:cs typeface="B Nazanin" pitchFamily="2" charset="-78"/>
              </a:rPr>
              <a:t>عامل رادیو لوژیکی</a:t>
            </a:r>
          </a:p>
          <a:p>
            <a:pPr algn="r" rtl="1"/>
            <a:r>
              <a:rPr lang="fa-IR" altLang="fa-IR" b="1" smtClean="0">
                <a:solidFill>
                  <a:srgbClr val="FFFF00"/>
                </a:solidFill>
                <a:cs typeface="B Nazanin" pitchFamily="2" charset="-78"/>
              </a:rPr>
              <a:t>عامل بیولوژیکی</a:t>
            </a:r>
          </a:p>
        </p:txBody>
      </p:sp>
    </p:spTree>
    <p:extLst>
      <p:ext uri="{BB962C8B-B14F-4D97-AF65-F5344CB8AC3E}">
        <p14:creationId xmlns:p14="http://schemas.microsoft.com/office/powerpoint/2010/main" val="317559369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718044" y="201161"/>
            <a:ext cx="3486852" cy="923330"/>
          </a:xfrm>
          <a:prstGeom prst="rect">
            <a:avLst/>
          </a:prstGeom>
          <a:noFill/>
          <a:ln w="9525">
            <a:noFill/>
            <a:miter lim="800000"/>
            <a:headEnd/>
            <a:tailEnd/>
          </a:ln>
          <a:effectLst/>
        </p:spPr>
        <p:txBody>
          <a:bodyPr wrap="none">
            <a:spAutoFit/>
          </a:bodyPr>
          <a:lstStyle/>
          <a:p>
            <a:pPr>
              <a:defRPr/>
            </a:pPr>
            <a:r>
              <a:rPr lang="fa-IR" sz="5400" b="1">
                <a:solidFill>
                  <a:srgbClr val="FF0000"/>
                </a:solidFill>
                <a:effectLst>
                  <a:outerShdw blurRad="38100" dist="38100" dir="2700000" algn="tl">
                    <a:srgbClr val="C0C0C0"/>
                  </a:outerShdw>
                </a:effectLst>
                <a:latin typeface="Verdana" pitchFamily="34" charset="0"/>
                <a:cs typeface="Arial" charset="0"/>
              </a:rPr>
              <a:t>عوامل اعصاب</a:t>
            </a:r>
            <a:endParaRPr lang="en-US" sz="5400" b="1">
              <a:solidFill>
                <a:srgbClr val="FF0000"/>
              </a:solidFill>
              <a:effectLst>
                <a:outerShdw blurRad="38100" dist="38100" dir="2700000" algn="tl">
                  <a:srgbClr val="C0C0C0"/>
                </a:outerShdw>
              </a:effectLst>
              <a:latin typeface="Verdana" pitchFamily="34" charset="0"/>
              <a:cs typeface="Arial" charset="0"/>
            </a:endParaRPr>
          </a:p>
        </p:txBody>
      </p:sp>
      <p:sp>
        <p:nvSpPr>
          <p:cNvPr id="13315" name="Text Box 3"/>
          <p:cNvSpPr txBox="1">
            <a:spLocks noChangeArrowheads="1"/>
          </p:cNvSpPr>
          <p:nvPr/>
        </p:nvSpPr>
        <p:spPr bwMode="auto">
          <a:xfrm>
            <a:off x="8632310" y="1986106"/>
            <a:ext cx="1329210" cy="769441"/>
          </a:xfrm>
          <a:prstGeom prst="rect">
            <a:avLst/>
          </a:prstGeom>
          <a:noFill/>
          <a:ln w="9525">
            <a:solidFill>
              <a:schemeClr val="tx1"/>
            </a:solidFill>
            <a:miter lim="800000"/>
            <a:headEnd/>
            <a:tailEnd/>
          </a:ln>
          <a:effectLst/>
        </p:spPr>
        <p:txBody>
          <a:bodyPr wrap="none">
            <a:spAutoFit/>
          </a:bodyPr>
          <a:lstStyle/>
          <a:p>
            <a:pPr>
              <a:defRPr/>
            </a:pPr>
            <a:r>
              <a:rPr lang="fa-IR" sz="4400" b="1" dirty="0">
                <a:solidFill>
                  <a:srgbClr val="FFFF00"/>
                </a:solidFill>
                <a:effectLst>
                  <a:outerShdw blurRad="38100" dist="38100" dir="2700000" algn="tl">
                    <a:srgbClr val="C0C0C0"/>
                  </a:outerShdw>
                </a:effectLst>
                <a:latin typeface="Verdana" pitchFamily="34" charset="0"/>
                <a:cs typeface="Arial" charset="0"/>
              </a:rPr>
              <a:t>انواع:</a:t>
            </a:r>
            <a:endParaRPr lang="en-US" sz="4400" b="1" dirty="0">
              <a:solidFill>
                <a:srgbClr val="FFFF00"/>
              </a:solidFill>
              <a:effectLst>
                <a:outerShdw blurRad="38100" dist="38100" dir="2700000" algn="tl">
                  <a:srgbClr val="C0C0C0"/>
                </a:outerShdw>
              </a:effectLst>
              <a:latin typeface="Verdana" pitchFamily="34" charset="0"/>
              <a:cs typeface="Arial" charset="0"/>
            </a:endParaRPr>
          </a:p>
        </p:txBody>
      </p:sp>
      <p:sp>
        <p:nvSpPr>
          <p:cNvPr id="13316" name="Text Box 4"/>
          <p:cNvSpPr txBox="1">
            <a:spLocks noChangeArrowheads="1"/>
          </p:cNvSpPr>
          <p:nvPr/>
        </p:nvSpPr>
        <p:spPr bwMode="auto">
          <a:xfrm>
            <a:off x="466866" y="2929577"/>
            <a:ext cx="10036654" cy="2160591"/>
          </a:xfrm>
          <a:prstGeom prst="rect">
            <a:avLst/>
          </a:prstGeom>
          <a:noFill/>
          <a:ln w="9525">
            <a:noFill/>
            <a:miter lim="800000"/>
            <a:headEnd/>
            <a:tailEnd/>
          </a:ln>
          <a:effectLst/>
        </p:spPr>
        <p:txBody>
          <a:bodyPr>
            <a:spAutoFit/>
          </a:bodyPr>
          <a:lstStyle/>
          <a:p>
            <a:pPr algn="r" rtl="1">
              <a:lnSpc>
                <a:spcPct val="210000"/>
              </a:lnSpc>
              <a:defRPr/>
            </a:pPr>
            <a:r>
              <a:rPr lang="fa-IR" sz="3200" b="1" dirty="0">
                <a:effectLst>
                  <a:outerShdw blurRad="38100" dist="38100" dir="2700000" algn="tl">
                    <a:srgbClr val="C0C0C0"/>
                  </a:outerShdw>
                </a:effectLst>
                <a:latin typeface="Verdana" pitchFamily="34" charset="0"/>
                <a:cs typeface="Arial" charset="0"/>
              </a:rPr>
              <a:t>1</a:t>
            </a:r>
            <a:r>
              <a:rPr lang="fa-IR" sz="3200" b="1" dirty="0">
                <a:solidFill>
                  <a:schemeClr val="bg1"/>
                </a:solidFill>
                <a:effectLst>
                  <a:outerShdw blurRad="38100" dist="38100" dir="2700000" algn="tl">
                    <a:srgbClr val="C0C0C0"/>
                  </a:outerShdw>
                </a:effectLst>
                <a:latin typeface="Verdana" pitchFamily="34" charset="0"/>
                <a:cs typeface="Arial" charset="0"/>
              </a:rPr>
              <a:t> - جنگی </a:t>
            </a:r>
            <a:r>
              <a:rPr lang="en-US" sz="3200" b="1" dirty="0">
                <a:solidFill>
                  <a:schemeClr val="bg1"/>
                </a:solidFill>
                <a:effectLst>
                  <a:outerShdw blurRad="38100" dist="38100" dir="2700000" algn="tl">
                    <a:srgbClr val="C0C0C0"/>
                  </a:outerShdw>
                </a:effectLst>
                <a:latin typeface="Verdana" pitchFamily="34" charset="0"/>
                <a:cs typeface="Arial" charset="0"/>
              </a:rPr>
              <a:t>:</a:t>
            </a:r>
            <a:r>
              <a:rPr lang="fa-IR" sz="3200" b="1" dirty="0">
                <a:solidFill>
                  <a:schemeClr val="bg1"/>
                </a:solidFill>
                <a:effectLst>
                  <a:outerShdw blurRad="38100" dist="38100" dir="2700000" algn="tl">
                    <a:srgbClr val="C0C0C0"/>
                  </a:outerShdw>
                </a:effectLst>
                <a:latin typeface="Verdana" pitchFamily="34" charset="0"/>
                <a:cs typeface="Arial" charset="0"/>
              </a:rPr>
              <a:t>تابون ، سارین ، سومان  ،</a:t>
            </a:r>
            <a:r>
              <a:rPr lang="en-US" sz="3200" b="1" dirty="0">
                <a:solidFill>
                  <a:schemeClr val="bg1"/>
                </a:solidFill>
                <a:effectLst>
                  <a:outerShdw blurRad="38100" dist="38100" dir="2700000" algn="tl">
                    <a:srgbClr val="C0C0C0"/>
                  </a:outerShdw>
                </a:effectLst>
                <a:latin typeface="Verdana" pitchFamily="34" charset="0"/>
                <a:cs typeface="Arial" charset="0"/>
              </a:rPr>
              <a:t>VR55,VX</a:t>
            </a:r>
            <a:endParaRPr lang="fa-IR" sz="3200" b="1" dirty="0">
              <a:solidFill>
                <a:schemeClr val="bg1"/>
              </a:solidFill>
              <a:effectLst>
                <a:outerShdw blurRad="38100" dist="38100" dir="2700000" algn="tl">
                  <a:srgbClr val="C0C0C0"/>
                </a:outerShdw>
              </a:effectLst>
              <a:latin typeface="Verdana" pitchFamily="34" charset="0"/>
              <a:cs typeface="Arial" charset="0"/>
            </a:endParaRPr>
          </a:p>
          <a:p>
            <a:pPr algn="r" rtl="1">
              <a:lnSpc>
                <a:spcPct val="210000"/>
              </a:lnSpc>
              <a:defRPr/>
            </a:pPr>
            <a:r>
              <a:rPr lang="fa-IR" sz="3200" b="1" dirty="0">
                <a:solidFill>
                  <a:schemeClr val="bg1"/>
                </a:solidFill>
                <a:effectLst>
                  <a:outerShdw blurRad="38100" dist="38100" dir="2700000" algn="tl">
                    <a:srgbClr val="C0C0C0"/>
                  </a:outerShdw>
                </a:effectLst>
                <a:latin typeface="Verdana" pitchFamily="34" charset="0"/>
                <a:cs typeface="Arial" charset="0"/>
              </a:rPr>
              <a:t>2 – غیرجنگی </a:t>
            </a:r>
            <a:r>
              <a:rPr lang="en-US" sz="3200" b="1" dirty="0">
                <a:solidFill>
                  <a:schemeClr val="bg1"/>
                </a:solidFill>
                <a:effectLst>
                  <a:outerShdw blurRad="38100" dist="38100" dir="2700000" algn="tl">
                    <a:srgbClr val="C0C0C0"/>
                  </a:outerShdw>
                </a:effectLst>
                <a:latin typeface="Verdana" pitchFamily="34" charset="0"/>
                <a:cs typeface="Arial" charset="0"/>
              </a:rPr>
              <a:t>:</a:t>
            </a:r>
            <a:r>
              <a:rPr lang="fa-IR" sz="3200" b="1" dirty="0">
                <a:solidFill>
                  <a:schemeClr val="bg1"/>
                </a:solidFill>
                <a:effectLst>
                  <a:outerShdw blurRad="38100" dist="38100" dir="2700000" algn="tl">
                    <a:srgbClr val="C0C0C0"/>
                  </a:outerShdw>
                </a:effectLst>
                <a:latin typeface="Verdana" pitchFamily="34" charset="0"/>
                <a:cs typeface="Arial" charset="0"/>
              </a:rPr>
              <a:t>سموم شیمیایی کشاورزی مالاتیون وپاراتیون </a:t>
            </a:r>
            <a:r>
              <a:rPr lang="en-US" sz="3200" b="1" dirty="0">
                <a:solidFill>
                  <a:schemeClr val="bg1"/>
                </a:solidFill>
                <a:effectLst>
                  <a:outerShdw blurRad="38100" dist="38100" dir="2700000" algn="tl">
                    <a:srgbClr val="C0C0C0"/>
                  </a:outerShdw>
                </a:effectLst>
                <a:latin typeface="Verdana" pitchFamily="34" charset="0"/>
                <a:cs typeface="Arial" charset="0"/>
              </a:rPr>
              <a:t> </a:t>
            </a:r>
          </a:p>
        </p:txBody>
      </p:sp>
    </p:spTree>
    <p:extLst>
      <p:ext uri="{BB962C8B-B14F-4D97-AF65-F5344CB8AC3E}">
        <p14:creationId xmlns:p14="http://schemas.microsoft.com/office/powerpoint/2010/main" val="3410211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1000" fill="hold"/>
                                        <p:tgtEl>
                                          <p:spTgt spid="13316"/>
                                        </p:tgtEl>
                                        <p:attrNameLst>
                                          <p:attrName>ppt_x</p:attrName>
                                        </p:attrNameLst>
                                      </p:cBhvr>
                                      <p:tavLst>
                                        <p:tav tm="0">
                                          <p:val>
                                            <p:strVal val="#ppt_x-.2"/>
                                          </p:val>
                                        </p:tav>
                                        <p:tav tm="100000">
                                          <p:val>
                                            <p:strVal val="#ppt_x"/>
                                          </p:val>
                                        </p:tav>
                                      </p:tavLst>
                                    </p:anim>
                                    <p:anim calcmode="lin" valueType="num">
                                      <p:cBhvr>
                                        <p:cTn id="8" dur="1000" fill="hold"/>
                                        <p:tgtEl>
                                          <p:spTgt spid="133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40570" y="280492"/>
            <a:ext cx="4697120" cy="769441"/>
          </a:xfrm>
          <a:prstGeom prst="rect">
            <a:avLst/>
          </a:prstGeom>
          <a:noFill/>
          <a:ln w="9525">
            <a:noFill/>
            <a:miter lim="800000"/>
            <a:headEnd/>
            <a:tailEnd/>
          </a:ln>
          <a:effectLst/>
        </p:spPr>
        <p:txBody>
          <a:bodyPr wrap="none">
            <a:spAutoFit/>
          </a:bodyPr>
          <a:lstStyle/>
          <a:p>
            <a:pPr>
              <a:defRPr/>
            </a:pPr>
            <a:r>
              <a:rPr lang="fa-IR" sz="4400" b="1" dirty="0">
                <a:solidFill>
                  <a:srgbClr val="FF0000"/>
                </a:solidFill>
                <a:effectLst>
                  <a:outerShdw blurRad="38100" dist="38100" dir="2700000" algn="tl">
                    <a:srgbClr val="C0C0C0"/>
                  </a:outerShdw>
                </a:effectLst>
                <a:latin typeface="Verdana" pitchFamily="34" charset="0"/>
                <a:cs typeface="Arial" charset="0"/>
              </a:rPr>
              <a:t> تاریخچه عوامل اعصاب</a:t>
            </a:r>
            <a:endParaRPr lang="en-US" sz="4400" b="1" dirty="0">
              <a:solidFill>
                <a:srgbClr val="FF0000"/>
              </a:solidFill>
              <a:effectLst>
                <a:outerShdw blurRad="38100" dist="38100" dir="2700000" algn="tl">
                  <a:srgbClr val="C0C0C0"/>
                </a:outerShdw>
              </a:effectLst>
              <a:latin typeface="Verdana" pitchFamily="34" charset="0"/>
              <a:cs typeface="Arial" charset="0"/>
            </a:endParaRPr>
          </a:p>
        </p:txBody>
      </p:sp>
      <p:sp>
        <p:nvSpPr>
          <p:cNvPr id="14339" name="Text Box 3"/>
          <p:cNvSpPr txBox="1">
            <a:spLocks noChangeArrowheads="1"/>
          </p:cNvSpPr>
          <p:nvPr/>
        </p:nvSpPr>
        <p:spPr bwMode="auto">
          <a:xfrm>
            <a:off x="2301633" y="1699948"/>
            <a:ext cx="7965642" cy="4745915"/>
          </a:xfrm>
          <a:prstGeom prst="rect">
            <a:avLst/>
          </a:prstGeom>
          <a:noFill/>
          <a:ln w="9525">
            <a:noFill/>
            <a:miter lim="800000"/>
            <a:headEnd/>
            <a:tailEnd/>
          </a:ln>
          <a:effectLst/>
        </p:spPr>
        <p:txBody>
          <a:bodyPr wrap="none">
            <a:spAutoFit/>
          </a:bodyPr>
          <a:lstStyle/>
          <a:p>
            <a:pPr algn="r" rtl="1">
              <a:lnSpc>
                <a:spcPct val="180000"/>
              </a:lnSpc>
              <a:buClr>
                <a:srgbClr val="FF0000"/>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1937 سنتز تابون توسط شرایدر آلمانی</a:t>
            </a:r>
          </a:p>
          <a:p>
            <a:pPr algn="r" rtl="1">
              <a:lnSpc>
                <a:spcPct val="180000"/>
              </a:lnSpc>
              <a:buClr>
                <a:srgbClr val="FF0000"/>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1939 سنتز سارین(4برابر قوی تر از تابون)جنگ اروپایی دوم</a:t>
            </a:r>
          </a:p>
          <a:p>
            <a:pPr algn="r" rtl="1">
              <a:lnSpc>
                <a:spcPct val="180000"/>
              </a:lnSpc>
              <a:buClr>
                <a:srgbClr val="FF0000"/>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1945 سنتز سومان(قوی تر از تابون و سارین)</a:t>
            </a:r>
          </a:p>
          <a:p>
            <a:pPr algn="r" rtl="1">
              <a:lnSpc>
                <a:spcPct val="180000"/>
              </a:lnSpc>
              <a:buClr>
                <a:srgbClr val="FF0000"/>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1950 سنتز </a:t>
            </a:r>
            <a:r>
              <a:rPr lang="en-US" sz="28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VX</a:t>
            </a:r>
            <a:r>
              <a:rPr lang="fa-IR" sz="28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 توسط آلملنها قوی ترین عامل اعصاب</a:t>
            </a:r>
          </a:p>
          <a:p>
            <a:pPr algn="r" rtl="1">
              <a:lnSpc>
                <a:spcPct val="180000"/>
              </a:lnSpc>
              <a:buClr>
                <a:srgbClr val="FF0000"/>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1362 در عملیات خیبر( تابون) و تا پایان جنگ مکررا</a:t>
            </a:r>
          </a:p>
          <a:p>
            <a:pPr algn="r" rtl="1">
              <a:lnSpc>
                <a:spcPct val="180000"/>
              </a:lnSpc>
              <a:buClr>
                <a:srgbClr val="FF0000"/>
              </a:buClr>
              <a:buSzPct val="155000"/>
              <a:buFont typeface="Wingdings" pitchFamily="2" charset="2"/>
              <a:buNone/>
              <a:defRPr/>
            </a:pPr>
            <a:r>
              <a:rPr lang="fa-IR" sz="28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             توسط عراق علیه ایران استفاده شد </a:t>
            </a:r>
            <a:endParaRPr lang="en-US" sz="2800" b="1" dirty="0">
              <a:solidFill>
                <a:srgbClr val="FFFF00"/>
              </a:solidFill>
              <a:effectLst>
                <a:outerShdw blurRad="38100" dist="38100" dir="2700000" algn="tl">
                  <a:srgbClr val="C0C0C0"/>
                </a:outerShdw>
              </a:effectLst>
              <a:latin typeface="Verdana" pitchFamily="34" charset="0"/>
              <a:cs typeface="B Nazanin" panose="00000400000000000000" pitchFamily="2" charset="-78"/>
            </a:endParaRPr>
          </a:p>
        </p:txBody>
      </p:sp>
    </p:spTree>
    <p:extLst>
      <p:ext uri="{BB962C8B-B14F-4D97-AF65-F5344CB8AC3E}">
        <p14:creationId xmlns:p14="http://schemas.microsoft.com/office/powerpoint/2010/main" val="15153299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1000" fill="hold"/>
                                        <p:tgtEl>
                                          <p:spTgt spid="14339"/>
                                        </p:tgtEl>
                                        <p:attrNameLst>
                                          <p:attrName>ppt_x</p:attrName>
                                        </p:attrNameLst>
                                      </p:cBhvr>
                                      <p:tavLst>
                                        <p:tav tm="0">
                                          <p:val>
                                            <p:strVal val="#ppt_x-.2"/>
                                          </p:val>
                                        </p:tav>
                                        <p:tav tm="100000">
                                          <p:val>
                                            <p:strVal val="#ppt_x"/>
                                          </p:val>
                                        </p:tav>
                                      </p:tavLst>
                                    </p:anim>
                                    <p:anim calcmode="lin" valueType="num">
                                      <p:cBhvr>
                                        <p:cTn id="8" dur="1000" fill="hold"/>
                                        <p:tgtEl>
                                          <p:spTgt spid="143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98693" y="216744"/>
            <a:ext cx="4793300" cy="769441"/>
          </a:xfrm>
          <a:prstGeom prst="rect">
            <a:avLst/>
          </a:prstGeom>
          <a:noFill/>
          <a:ln w="9525">
            <a:noFill/>
            <a:miter lim="800000"/>
            <a:headEnd/>
            <a:tailEnd/>
          </a:ln>
          <a:effectLst/>
        </p:spPr>
        <p:txBody>
          <a:bodyPr wrap="none">
            <a:spAutoFit/>
          </a:bodyPr>
          <a:lstStyle/>
          <a:p>
            <a:pPr>
              <a:defRPr/>
            </a:pPr>
            <a:r>
              <a:rPr lang="fa-IR" sz="4400" b="1" dirty="0">
                <a:solidFill>
                  <a:schemeClr val="bg1"/>
                </a:solidFill>
                <a:effectLst>
                  <a:outerShdw blurRad="38100" dist="38100" dir="2700000" algn="tl">
                    <a:srgbClr val="C0C0C0"/>
                  </a:outerShdw>
                </a:effectLst>
                <a:latin typeface="Verdana" pitchFamily="34" charset="0"/>
                <a:cs typeface="Arial" charset="0"/>
              </a:rPr>
              <a:t>ویژگیهای عوامل اعصاب</a:t>
            </a:r>
            <a:endParaRPr lang="en-US" sz="4400" b="1" dirty="0">
              <a:solidFill>
                <a:schemeClr val="bg1"/>
              </a:solidFill>
              <a:effectLst>
                <a:outerShdw blurRad="38100" dist="38100" dir="2700000" algn="tl">
                  <a:srgbClr val="C0C0C0"/>
                </a:outerShdw>
              </a:effectLst>
              <a:latin typeface="Verdana" pitchFamily="34" charset="0"/>
              <a:cs typeface="Arial" charset="0"/>
            </a:endParaRPr>
          </a:p>
        </p:txBody>
      </p:sp>
      <p:sp>
        <p:nvSpPr>
          <p:cNvPr id="15363" name="Text Box 3"/>
          <p:cNvSpPr txBox="1">
            <a:spLocks noChangeArrowheads="1"/>
          </p:cNvSpPr>
          <p:nvPr/>
        </p:nvSpPr>
        <p:spPr bwMode="auto">
          <a:xfrm>
            <a:off x="3359087" y="1582369"/>
            <a:ext cx="7015061" cy="4302716"/>
          </a:xfrm>
          <a:prstGeom prst="rect">
            <a:avLst/>
          </a:prstGeom>
          <a:noFill/>
          <a:ln w="9525">
            <a:noFill/>
            <a:miter lim="800000"/>
            <a:headEnd/>
            <a:tailEnd/>
          </a:ln>
          <a:effectLst/>
        </p:spPr>
        <p:txBody>
          <a:bodyPr wrap="none">
            <a:spAutoFit/>
          </a:bodyPr>
          <a:lstStyle/>
          <a:p>
            <a:pPr algn="r" rtl="1">
              <a:lnSpc>
                <a:spcPct val="190000"/>
              </a:lnSpc>
              <a:buClr>
                <a:srgbClr val="FF0000"/>
              </a:buClr>
              <a:buSzPct val="155000"/>
              <a:buFont typeface="Wingdings" pitchFamily="2" charset="2"/>
              <a:buChar char="ü"/>
              <a:defRPr/>
            </a:pPr>
            <a:r>
              <a:rPr lang="fa-IR" sz="36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مایع فرار</a:t>
            </a:r>
          </a:p>
          <a:p>
            <a:pPr algn="r" rtl="1">
              <a:lnSpc>
                <a:spcPct val="190000"/>
              </a:lnSpc>
              <a:buClr>
                <a:srgbClr val="FF0000"/>
              </a:buClr>
              <a:buSzPct val="155000"/>
              <a:buFont typeface="Wingdings" pitchFamily="2" charset="2"/>
              <a:buChar char="ü"/>
              <a:defRPr/>
            </a:pPr>
            <a:r>
              <a:rPr lang="fa-IR" sz="36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بي رنگ(ممكن است رنگ زرد وتیره)</a:t>
            </a:r>
            <a:endParaRPr lang="en-US" sz="3600" b="1" dirty="0">
              <a:solidFill>
                <a:srgbClr val="FFFF00"/>
              </a:solidFill>
              <a:effectLst>
                <a:outerShdw blurRad="38100" dist="38100" dir="2700000" algn="tl">
                  <a:srgbClr val="C0C0C0"/>
                </a:outerShdw>
              </a:effectLst>
              <a:latin typeface="Verdana" pitchFamily="34" charset="0"/>
              <a:cs typeface="B Nazanin" panose="00000400000000000000" pitchFamily="2" charset="-78"/>
            </a:endParaRPr>
          </a:p>
          <a:p>
            <a:pPr algn="r" rtl="1">
              <a:lnSpc>
                <a:spcPct val="190000"/>
              </a:lnSpc>
              <a:buClr>
                <a:srgbClr val="FF0000"/>
              </a:buClr>
              <a:buSzPct val="155000"/>
              <a:buFont typeface="Wingdings" pitchFamily="2" charset="2"/>
              <a:buChar char="ü"/>
              <a:defRPr/>
            </a:pPr>
            <a:r>
              <a:rPr lang="fa-IR" sz="36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بی بو  ، تابون ممكن است بوي میوه تازه</a:t>
            </a:r>
          </a:p>
          <a:p>
            <a:pPr algn="r" rtl="1">
              <a:lnSpc>
                <a:spcPct val="190000"/>
              </a:lnSpc>
              <a:buClr>
                <a:srgbClr val="FF0000"/>
              </a:buClr>
              <a:buSzPct val="155000"/>
              <a:buFont typeface="Wingdings" pitchFamily="2" charset="2"/>
              <a:buChar char="ü"/>
              <a:defRPr/>
            </a:pPr>
            <a:r>
              <a:rPr lang="fa-IR" sz="36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نسبتا مقاوم به حرارت</a:t>
            </a:r>
            <a:endParaRPr lang="en-US" sz="3600" b="1" dirty="0">
              <a:solidFill>
                <a:srgbClr val="FFFF00"/>
              </a:solidFill>
              <a:effectLst>
                <a:outerShdw blurRad="38100" dist="38100" dir="2700000" algn="tl">
                  <a:srgbClr val="C0C0C0"/>
                </a:outerShdw>
              </a:effectLst>
              <a:latin typeface="Verdana" pitchFamily="34" charset="0"/>
              <a:cs typeface="B Nazanin" panose="00000400000000000000" pitchFamily="2" charset="-78"/>
            </a:endParaRPr>
          </a:p>
        </p:txBody>
      </p:sp>
    </p:spTree>
    <p:extLst>
      <p:ext uri="{BB962C8B-B14F-4D97-AF65-F5344CB8AC3E}">
        <p14:creationId xmlns:p14="http://schemas.microsoft.com/office/powerpoint/2010/main" val="1804671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ppt_x</p:attrName>
                                        </p:attrNameLst>
                                      </p:cBhvr>
                                      <p:tavLst>
                                        <p:tav tm="0">
                                          <p:val>
                                            <p:strVal val="#ppt_x-.2"/>
                                          </p:val>
                                        </p:tav>
                                        <p:tav tm="100000">
                                          <p:val>
                                            <p:strVal val="#ppt_x"/>
                                          </p:val>
                                        </p:tav>
                                      </p:tavLst>
                                    </p:anim>
                                    <p:anim calcmode="lin" valueType="num">
                                      <p:cBhvr>
                                        <p:cTn id="8"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647741" y="297491"/>
            <a:ext cx="5202065" cy="769441"/>
          </a:xfrm>
          <a:prstGeom prst="rect">
            <a:avLst/>
          </a:prstGeom>
          <a:noFill/>
          <a:ln w="9525">
            <a:noFill/>
            <a:miter lim="800000"/>
            <a:headEnd/>
            <a:tailEnd/>
          </a:ln>
          <a:effectLst/>
        </p:spPr>
        <p:txBody>
          <a:bodyPr wrap="none">
            <a:spAutoFit/>
          </a:bodyPr>
          <a:lstStyle/>
          <a:p>
            <a:pPr algn="r" rtl="1">
              <a:defRPr/>
            </a:pPr>
            <a:r>
              <a:rPr lang="fa-IR" sz="4400" b="1" dirty="0">
                <a:solidFill>
                  <a:schemeClr val="bg1"/>
                </a:solidFill>
                <a:effectLst>
                  <a:outerShdw blurRad="38100" dist="38100" dir="2700000" algn="tl">
                    <a:srgbClr val="C0C0C0"/>
                  </a:outerShdw>
                </a:effectLst>
                <a:latin typeface="Verdana" pitchFamily="34" charset="0"/>
                <a:cs typeface="B Nazanin" panose="00000400000000000000" pitchFamily="2" charset="-78"/>
              </a:rPr>
              <a:t>راههای جذب عامل اعصاب</a:t>
            </a:r>
            <a:endParaRPr lang="en-US" sz="4400" b="1" dirty="0">
              <a:solidFill>
                <a:schemeClr val="bg1"/>
              </a:solidFill>
              <a:effectLst>
                <a:outerShdw blurRad="38100" dist="38100" dir="2700000" algn="tl">
                  <a:srgbClr val="C0C0C0"/>
                </a:outerShdw>
              </a:effectLst>
              <a:latin typeface="Verdana" pitchFamily="34" charset="0"/>
              <a:cs typeface="B Nazanin" panose="00000400000000000000" pitchFamily="2" charset="-78"/>
            </a:endParaRPr>
          </a:p>
        </p:txBody>
      </p:sp>
      <p:sp>
        <p:nvSpPr>
          <p:cNvPr id="16388" name="Rectangle 4"/>
          <p:cNvSpPr>
            <a:spLocks noChangeArrowheads="1"/>
          </p:cNvSpPr>
          <p:nvPr/>
        </p:nvSpPr>
        <p:spPr bwMode="auto">
          <a:xfrm>
            <a:off x="3699294" y="2224099"/>
            <a:ext cx="5399882" cy="2062103"/>
          </a:xfrm>
          <a:prstGeom prst="rect">
            <a:avLst/>
          </a:prstGeom>
          <a:noFill/>
          <a:ln w="9525">
            <a:noFill/>
            <a:miter lim="800000"/>
            <a:headEnd/>
            <a:tailEnd/>
          </a:ln>
          <a:effectLst/>
        </p:spPr>
        <p:txBody>
          <a:bodyPr>
            <a:spAutoFit/>
          </a:bodyPr>
          <a:lstStyle/>
          <a:p>
            <a:pPr algn="r" rtl="1">
              <a:defRPr/>
            </a:pPr>
            <a:r>
              <a:rPr lang="fa-IR" sz="32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1 - پوست</a:t>
            </a:r>
          </a:p>
          <a:p>
            <a:pPr algn="r" rtl="1">
              <a:defRPr/>
            </a:pPr>
            <a:r>
              <a:rPr lang="fa-IR" sz="32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2 - مخاط</a:t>
            </a:r>
          </a:p>
          <a:p>
            <a:pPr algn="r" rtl="1">
              <a:defRPr/>
            </a:pPr>
            <a:r>
              <a:rPr lang="fa-IR" sz="32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3 - دستگاه تنفس</a:t>
            </a:r>
          </a:p>
          <a:p>
            <a:pPr algn="r" rtl="1">
              <a:defRPr/>
            </a:pPr>
            <a:r>
              <a:rPr lang="fa-IR" sz="3200" b="1" dirty="0">
                <a:solidFill>
                  <a:srgbClr val="FFFF00"/>
                </a:solidFill>
                <a:effectLst>
                  <a:outerShdw blurRad="38100" dist="38100" dir="2700000" algn="tl">
                    <a:srgbClr val="C0C0C0"/>
                  </a:outerShdw>
                </a:effectLst>
                <a:latin typeface="Verdana" pitchFamily="34" charset="0"/>
                <a:cs typeface="B Nazanin" panose="00000400000000000000" pitchFamily="2" charset="-78"/>
              </a:rPr>
              <a:t>4 - دستگاه گوارش  </a:t>
            </a:r>
            <a:endParaRPr lang="en-US" sz="3200" b="1" dirty="0">
              <a:solidFill>
                <a:srgbClr val="FFFF00"/>
              </a:solidFill>
              <a:effectLst>
                <a:outerShdw blurRad="38100" dist="38100" dir="2700000" algn="tl">
                  <a:srgbClr val="C0C0C0"/>
                </a:outerShdw>
              </a:effectLst>
              <a:latin typeface="Verdana" pitchFamily="34" charset="0"/>
              <a:cs typeface="B Nazanin" panose="00000400000000000000" pitchFamily="2" charset="-78"/>
            </a:endParaRPr>
          </a:p>
        </p:txBody>
      </p:sp>
    </p:spTree>
    <p:extLst>
      <p:ext uri="{BB962C8B-B14F-4D97-AF65-F5344CB8AC3E}">
        <p14:creationId xmlns:p14="http://schemas.microsoft.com/office/powerpoint/2010/main" val="36641936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1000" fill="hold"/>
                                        <p:tgtEl>
                                          <p:spTgt spid="16388"/>
                                        </p:tgtEl>
                                        <p:attrNameLst>
                                          <p:attrName>ppt_x</p:attrName>
                                        </p:attrNameLst>
                                      </p:cBhvr>
                                      <p:tavLst>
                                        <p:tav tm="0">
                                          <p:val>
                                            <p:strVal val="#ppt_x-.2"/>
                                          </p:val>
                                        </p:tav>
                                        <p:tav tm="100000">
                                          <p:val>
                                            <p:strVal val="#ppt_x"/>
                                          </p:val>
                                        </p:tav>
                                      </p:tavLst>
                                    </p:anim>
                                    <p:anim calcmode="lin" valueType="num">
                                      <p:cBhvr>
                                        <p:cTn id="14" dur="1000" fill="hold"/>
                                        <p:tgtEl>
                                          <p:spTgt spid="1638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r" rtl="1" fontAlgn="auto">
              <a:spcAft>
                <a:spcPts val="0"/>
              </a:spcAft>
              <a:defRPr/>
            </a:pPr>
            <a:r>
              <a:rPr lang="fa-IR" b="1" dirty="0" smtClean="0">
                <a:solidFill>
                  <a:schemeClr val="bg1"/>
                </a:solidFill>
                <a:cs typeface="B Lotus" pitchFamily="2" charset="-78"/>
              </a:rPr>
              <a:t>مكانيسم عمل و اثرات سمي:</a:t>
            </a:r>
            <a:br>
              <a:rPr lang="fa-IR" b="1" dirty="0" smtClean="0">
                <a:solidFill>
                  <a:schemeClr val="bg1"/>
                </a:solidFill>
                <a:cs typeface="B Lotus" pitchFamily="2" charset="-78"/>
              </a:rPr>
            </a:br>
            <a:r>
              <a:rPr lang="fa-IR" sz="2700" b="1" dirty="0">
                <a:solidFill>
                  <a:schemeClr val="bg1"/>
                </a:solidFill>
                <a:effectLst>
                  <a:outerShdw blurRad="38100" dist="38100" dir="2700000" algn="tl">
                    <a:srgbClr val="C0C0C0"/>
                  </a:outerShdw>
                </a:effectLst>
                <a:latin typeface="Verdana" pitchFamily="34" charset="0"/>
                <a:cs typeface="B Nazanin" panose="00000400000000000000" pitchFamily="2" charset="-78"/>
              </a:rPr>
              <a:t>مهار آنزیم کولین استراز در سیناپسهای عصبی پاراسمپاتیکی</a:t>
            </a:r>
            <a:r>
              <a:rPr lang="en-US" b="1" dirty="0">
                <a:solidFill>
                  <a:srgbClr val="0000CC"/>
                </a:solidFill>
                <a:effectLst>
                  <a:outerShdw blurRad="38100" dist="38100" dir="2700000" algn="tl">
                    <a:srgbClr val="C0C0C0"/>
                  </a:outerShdw>
                </a:effectLst>
                <a:latin typeface="Verdana" pitchFamily="34" charset="0"/>
                <a:cs typeface="Arial" charset="0"/>
              </a:rPr>
              <a:t/>
            </a:r>
            <a:br>
              <a:rPr lang="en-US" b="1" dirty="0">
                <a:solidFill>
                  <a:srgbClr val="0000CC"/>
                </a:solidFill>
                <a:effectLst>
                  <a:outerShdw blurRad="38100" dist="38100" dir="2700000" algn="tl">
                    <a:srgbClr val="C0C0C0"/>
                  </a:outerShdw>
                </a:effectLst>
                <a:latin typeface="Verdana" pitchFamily="34" charset="0"/>
                <a:cs typeface="Arial" charset="0"/>
              </a:rPr>
            </a:br>
            <a:r>
              <a:rPr lang="fa-IR" dirty="0" smtClean="0">
                <a:solidFill>
                  <a:schemeClr val="bg1"/>
                </a:solidFill>
              </a:rPr>
              <a:t/>
            </a:r>
            <a:br>
              <a:rPr lang="fa-IR" dirty="0" smtClean="0">
                <a:solidFill>
                  <a:schemeClr val="bg1"/>
                </a:solidFill>
              </a:rPr>
            </a:br>
            <a:endParaRPr lang="en-US" dirty="0">
              <a:solidFill>
                <a:schemeClr val="bg1"/>
              </a:solidFill>
            </a:endParaRPr>
          </a:p>
        </p:txBody>
      </p:sp>
      <p:sp>
        <p:nvSpPr>
          <p:cNvPr id="19459" name="Content Placeholder 2"/>
          <p:cNvSpPr>
            <a:spLocks noGrp="1"/>
          </p:cNvSpPr>
          <p:nvPr>
            <p:ph sz="quarter" idx="1"/>
          </p:nvPr>
        </p:nvSpPr>
        <p:spPr>
          <a:xfrm>
            <a:off x="356242" y="1838777"/>
            <a:ext cx="10044155" cy="3603890"/>
          </a:xfrm>
        </p:spPr>
        <p:txBody>
          <a:bodyPr/>
          <a:lstStyle/>
          <a:p>
            <a:pPr algn="just" rtl="1"/>
            <a:r>
              <a:rPr lang="fa-IR" altLang="fa-IR" sz="4000" smtClean="0">
                <a:solidFill>
                  <a:srgbClr val="FFFF00"/>
                </a:solidFill>
                <a:cs typeface="B Lotus" pitchFamily="2" charset="-78"/>
              </a:rPr>
              <a:t>اثر تركيبات ارگانوفسفات ناشي از تأثير بر آنزيم‌هاي استراز بوده كه مهمترين‌ آن‌ها استيل كولين استراز است. مهار استيل كولين استراز موجب تجمع استيل كولين در فضاي سيناپسي و محل اتصال عصب و عضله مي‌شود و در نتيجه افزايش فعاليت كولينرژيكي را بدنبال دارد.</a:t>
            </a:r>
          </a:p>
          <a:p>
            <a:endParaRPr lang="en-US" altLang="fa-IR" smtClean="0"/>
          </a:p>
        </p:txBody>
      </p:sp>
    </p:spTree>
    <p:extLst>
      <p:ext uri="{BB962C8B-B14F-4D97-AF65-F5344CB8AC3E}">
        <p14:creationId xmlns:p14="http://schemas.microsoft.com/office/powerpoint/2010/main" val="41654259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4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637487" y="1800529"/>
            <a:ext cx="9866033" cy="4918269"/>
          </a:xfrm>
          <a:prstGeom prst="rect">
            <a:avLst/>
          </a:prstGeom>
          <a:noFill/>
          <a:ln w="9525">
            <a:noFill/>
            <a:miter lim="800000"/>
            <a:headEnd/>
            <a:tailEnd/>
          </a:ln>
          <a:effectLst/>
        </p:spPr>
        <p:txBody>
          <a:bodyPr>
            <a:spAutoFit/>
          </a:bodyPr>
          <a:lstStyle/>
          <a:p>
            <a:pPr algn="r" rtl="1">
              <a:lnSpc>
                <a:spcPct val="140000"/>
              </a:lnSpc>
              <a:buClr>
                <a:srgbClr val="FF0066"/>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دوره کمون 3-1 ساعت بدون علامت دارند ( نکته مهم  خطرناک)</a:t>
            </a:r>
          </a:p>
          <a:p>
            <a:pPr algn="r" rtl="1">
              <a:lnSpc>
                <a:spcPct val="140000"/>
              </a:lnSpc>
              <a:buClr>
                <a:srgbClr val="FF0066"/>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بعد از 2-4 ساعت علائم پوستي ظاهر مي شود. مصدوم بدلیل خارش و سوزش پوست  و درد وقرمزی، فتوفوبی در چشمها و گرفتگی صدا مراجعه می کنند                                       </a:t>
            </a:r>
          </a:p>
          <a:p>
            <a:pPr algn="r" rtl="1">
              <a:lnSpc>
                <a:spcPct val="140000"/>
              </a:lnSpc>
              <a:buClr>
                <a:srgbClr val="FF0066"/>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بعد از 12-18 ساعت اولین تاول روی پوست ظاهر می شود</a:t>
            </a:r>
          </a:p>
          <a:p>
            <a:pPr algn="r" rtl="1">
              <a:lnSpc>
                <a:spcPct val="140000"/>
              </a:lnSpc>
              <a:buClr>
                <a:srgbClr val="FF0066"/>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سایر علامت ها: سرفه های خشک، لارنژیت، تاکی پنه،                خلط خونی، تنگی نفس،ادم ریه، سوزش ته حلق، بلفاریت،</a:t>
            </a:r>
          </a:p>
          <a:p>
            <a:pPr algn="r" rtl="1">
              <a:lnSpc>
                <a:spcPct val="140000"/>
              </a:lnSpc>
              <a:buClr>
                <a:srgbClr val="FF0066"/>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 تهوع استفراغ، اسهال خونی</a:t>
            </a:r>
            <a:endParaRPr lang="en-US"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endParaRPr>
          </a:p>
        </p:txBody>
      </p:sp>
      <p:sp>
        <p:nvSpPr>
          <p:cNvPr id="15366" name="Rectangle 6"/>
          <p:cNvSpPr>
            <a:spLocks noChangeArrowheads="1"/>
          </p:cNvSpPr>
          <p:nvPr/>
        </p:nvSpPr>
        <p:spPr bwMode="auto">
          <a:xfrm>
            <a:off x="3343052" y="283325"/>
            <a:ext cx="2991525" cy="923330"/>
          </a:xfrm>
          <a:prstGeom prst="rect">
            <a:avLst/>
          </a:prstGeom>
          <a:noFill/>
          <a:ln w="9525">
            <a:noFill/>
            <a:miter lim="800000"/>
            <a:headEnd/>
            <a:tailEnd/>
          </a:ln>
          <a:effectLst/>
        </p:spPr>
        <p:txBody>
          <a:bodyPr wrap="none">
            <a:spAutoFit/>
          </a:bodyPr>
          <a:lstStyle/>
          <a:p>
            <a:pPr>
              <a:buClr>
                <a:schemeClr val="tx2"/>
              </a:buClr>
              <a:buFont typeface="Wingdings" pitchFamily="2" charset="2"/>
              <a:buNone/>
              <a:defRPr/>
            </a:pPr>
            <a:r>
              <a:rPr lang="fa-IR" sz="5400" b="1" dirty="0">
                <a:solidFill>
                  <a:schemeClr val="bg1"/>
                </a:solidFill>
                <a:effectLst>
                  <a:outerShdw blurRad="38100" dist="38100" dir="2700000" algn="tl">
                    <a:srgbClr val="C0C0C0"/>
                  </a:outerShdw>
                </a:effectLst>
                <a:latin typeface="Comic Sans MS" pitchFamily="66" charset="0"/>
                <a:cs typeface="B Nazanin" panose="00000400000000000000" pitchFamily="2" charset="-78"/>
              </a:rPr>
              <a:t>علائم بالینی:</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99763" cy="627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618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p:cTn id="13" dur="1000" fill="hold"/>
                                        <p:tgtEl>
                                          <p:spTgt spid="15364"/>
                                        </p:tgtEl>
                                        <p:attrNameLst>
                                          <p:attrName>ppt_x</p:attrName>
                                        </p:attrNameLst>
                                      </p:cBhvr>
                                      <p:tavLst>
                                        <p:tav tm="0">
                                          <p:val>
                                            <p:strVal val="#ppt_x-.2"/>
                                          </p:val>
                                        </p:tav>
                                        <p:tav tm="100000">
                                          <p:val>
                                            <p:strVal val="#ppt_x"/>
                                          </p:val>
                                        </p:tav>
                                      </p:tavLst>
                                    </p:anim>
                                    <p:anim calcmode="lin" valueType="num">
                                      <p:cBhvr>
                                        <p:cTn id="14"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3" name="Content Placeholder 2"/>
          <p:cNvSpPr>
            <a:spLocks noGrp="1"/>
          </p:cNvSpPr>
          <p:nvPr>
            <p:ph idx="1"/>
          </p:nvPr>
        </p:nvSpPr>
        <p:spPr>
          <a:xfrm>
            <a:off x="204575" y="1314451"/>
            <a:ext cx="10368175" cy="4197632"/>
          </a:xfrm>
        </p:spPr>
        <p:txBody>
          <a:bodyPr>
            <a:normAutofit/>
          </a:bodyPr>
          <a:lstStyle/>
          <a:p>
            <a:pPr marL="0" indent="0" algn="just" rtl="1">
              <a:lnSpc>
                <a:spcPct val="150000"/>
              </a:lnSpc>
              <a:buNone/>
            </a:pPr>
            <a:r>
              <a:rPr lang="fa-IR" sz="4400" b="1" dirty="0">
                <a:solidFill>
                  <a:srgbClr val="FFFF00"/>
                </a:solidFill>
                <a:cs typeface="B Nazanin" panose="00000400000000000000" pitchFamily="2" charset="-78"/>
              </a:rPr>
              <a:t>مجموعه اقدامات غیر </a:t>
            </a:r>
            <a:r>
              <a:rPr lang="fa-IR" sz="4400" b="1" dirty="0" smtClean="0">
                <a:solidFill>
                  <a:srgbClr val="FFFF00"/>
                </a:solidFill>
                <a:cs typeface="B Nazanin" panose="00000400000000000000" pitchFamily="2" charset="-78"/>
              </a:rPr>
              <a:t>مسلحانه که موجب </a:t>
            </a:r>
            <a:r>
              <a:rPr lang="fa-IR" sz="4400" b="1" dirty="0">
                <a:solidFill>
                  <a:srgbClr val="FFFF00"/>
                </a:solidFill>
                <a:cs typeface="B Nazanin" panose="00000400000000000000" pitchFamily="2" charset="-78"/>
              </a:rPr>
              <a:t>افزایش باز دارندگی ، کاهش آسیب پذیری ، تداوم فعالیتهای ضروری ، ارتقاء پایداری ملی و تسهیل مدیریت بحران در مقابل تهدیدات و اقدامات نظامی دشمن می گردد . </a:t>
            </a:r>
            <a:endParaRPr lang="en-US" sz="4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IranNastaliq" panose="02020505000000020003" pitchFamily="18" charset="0"/>
              <a:cs typeface="B Nazanin" panose="00000400000000000000" pitchFamily="2" charset="-78"/>
            </a:endParaRPr>
          </a:p>
          <a:p>
            <a:pPr marL="0" indent="0">
              <a:buNone/>
            </a:pPr>
            <a:endPar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3</a:t>
            </a:fld>
            <a:endParaRPr lang="en-US" sz="1800" b="1" dirty="0">
              <a:solidFill>
                <a:srgbClr val="FF0000"/>
              </a:solidFill>
            </a:endParaRPr>
          </a:p>
        </p:txBody>
      </p:sp>
      <p:sp>
        <p:nvSpPr>
          <p:cNvPr id="8" name="Title 1"/>
          <p:cNvSpPr txBox="1">
            <a:spLocks/>
          </p:cNvSpPr>
          <p:nvPr/>
        </p:nvSpPr>
        <p:spPr>
          <a:xfrm>
            <a:off x="2983230" y="222926"/>
            <a:ext cx="427482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lnSpcReduction="10000"/>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پدافند غیر عامل</a:t>
            </a:r>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Tree>
    <p:extLst>
      <p:ext uri="{BB962C8B-B14F-4D97-AF65-F5344CB8AC3E}">
        <p14:creationId xmlns:p14="http://schemas.microsoft.com/office/powerpoint/2010/main" val="2267500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506240" y="789060"/>
            <a:ext cx="9027927" cy="2554545"/>
          </a:xfrm>
          <a:prstGeom prst="rect">
            <a:avLst/>
          </a:prstGeom>
          <a:noFill/>
          <a:ln w="9525">
            <a:noFill/>
            <a:miter lim="800000"/>
            <a:headEnd/>
            <a:tailEnd/>
          </a:ln>
          <a:effectLst/>
        </p:spPr>
        <p:txBody>
          <a:bodyPr>
            <a:spAutoFit/>
          </a:bodyPr>
          <a:lstStyle/>
          <a:p>
            <a:pPr algn="r" rtl="1">
              <a:defRPr/>
            </a:pPr>
            <a:r>
              <a:rPr lang="fa-IR" sz="8000" b="1" dirty="0">
                <a:solidFill>
                  <a:schemeClr val="bg1"/>
                </a:solidFill>
                <a:effectLst>
                  <a:outerShdw blurRad="38100" dist="38100" dir="2700000" algn="tl">
                    <a:srgbClr val="C0C0C0"/>
                  </a:outerShdw>
                </a:effectLst>
                <a:latin typeface="Comic Sans MS" pitchFamily="66" charset="0"/>
                <a:cs typeface="B Nazanin" panose="00000400000000000000" pitchFamily="2" charset="-78"/>
              </a:rPr>
              <a:t>عوامل تاولزا</a:t>
            </a:r>
          </a:p>
          <a:p>
            <a:pPr algn="r" rtl="1">
              <a:defRPr/>
            </a:pPr>
            <a:r>
              <a:rPr lang="en-US" sz="8000" b="1" dirty="0">
                <a:solidFill>
                  <a:schemeClr val="bg1"/>
                </a:solidFill>
                <a:effectLst>
                  <a:outerShdw blurRad="38100" dist="38100" dir="2700000" algn="tl">
                    <a:srgbClr val="C0C0C0"/>
                  </a:outerShdw>
                </a:effectLst>
                <a:latin typeface="Comic Sans MS" pitchFamily="66" charset="0"/>
                <a:cs typeface="Arial" charset="0"/>
              </a:rPr>
              <a:t>Vesicant Agent</a:t>
            </a:r>
          </a:p>
        </p:txBody>
      </p:sp>
      <p:sp>
        <p:nvSpPr>
          <p:cNvPr id="18435" name="Text Box 10"/>
          <p:cNvSpPr txBox="1">
            <a:spLocks noChangeArrowheads="1"/>
          </p:cNvSpPr>
          <p:nvPr/>
        </p:nvSpPr>
        <p:spPr bwMode="auto">
          <a:xfrm>
            <a:off x="4781145" y="3482060"/>
            <a:ext cx="2174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cs typeface="Times New Roman" pitchFamily="18" charset="0"/>
              </a:defRPr>
            </a:lvl1pPr>
            <a:lvl2pPr>
              <a:defRPr sz="28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000">
                <a:solidFill>
                  <a:schemeClr val="tx1"/>
                </a:solidFill>
                <a:latin typeface="Times New Roman" pitchFamily="18" charset="0"/>
                <a:cs typeface="Times New Roman" pitchFamily="18" charset="0"/>
              </a:defRPr>
            </a:lvl4pPr>
            <a:lvl5pPr>
              <a:defRPr sz="2000">
                <a:solidFill>
                  <a:schemeClr val="tx1"/>
                </a:solidFill>
                <a:latin typeface="Times New Roman" pitchFamily="18" charset="0"/>
                <a:cs typeface="Times New Roman" pitchFamily="18" charset="0"/>
              </a:defRPr>
            </a:lvl5pPr>
            <a:lvl6pPr eaLnBrk="0" hangingPunct="0">
              <a:defRPr sz="2000">
                <a:solidFill>
                  <a:schemeClr val="tx1"/>
                </a:solidFill>
                <a:latin typeface="Times New Roman" pitchFamily="18" charset="0"/>
                <a:cs typeface="Times New Roman" pitchFamily="18" charset="0"/>
              </a:defRPr>
            </a:lvl6pPr>
            <a:lvl7pPr eaLnBrk="0" hangingPunct="0">
              <a:defRPr sz="2000">
                <a:solidFill>
                  <a:schemeClr val="tx1"/>
                </a:solidFill>
                <a:latin typeface="Times New Roman" pitchFamily="18" charset="0"/>
                <a:cs typeface="Times New Roman" pitchFamily="18" charset="0"/>
              </a:defRPr>
            </a:lvl7pPr>
            <a:lvl8pPr eaLnBrk="0" hangingPunct="0">
              <a:defRPr sz="2000">
                <a:solidFill>
                  <a:schemeClr val="tx1"/>
                </a:solidFill>
                <a:latin typeface="Times New Roman" pitchFamily="18" charset="0"/>
                <a:cs typeface="Times New Roman" pitchFamily="18" charset="0"/>
              </a:defRPr>
            </a:lvl8pPr>
            <a:lvl9pPr eaLnBrk="0" hangingPunct="0">
              <a:defRPr sz="2000">
                <a:solidFill>
                  <a:schemeClr val="tx1"/>
                </a:solidFill>
                <a:latin typeface="Times New Roman" pitchFamily="18" charset="0"/>
                <a:cs typeface="Times New Roman" pitchFamily="18" charset="0"/>
              </a:defRPr>
            </a:lvl9pPr>
          </a:lstStyle>
          <a:p>
            <a:endParaRPr lang="en-US" altLang="fa-IR" sz="1800">
              <a:latin typeface="Comic Sans MS" pitchFamily="66" charset="0"/>
              <a:cs typeface="Arial" charset="0"/>
            </a:endParaRPr>
          </a:p>
        </p:txBody>
      </p:sp>
      <p:sp>
        <p:nvSpPr>
          <p:cNvPr id="4" name="Text Box 12"/>
          <p:cNvSpPr txBox="1">
            <a:spLocks noChangeArrowheads="1"/>
          </p:cNvSpPr>
          <p:nvPr/>
        </p:nvSpPr>
        <p:spPr bwMode="auto">
          <a:xfrm>
            <a:off x="7081721" y="3541559"/>
            <a:ext cx="2231201" cy="646331"/>
          </a:xfrm>
          <a:prstGeom prst="rect">
            <a:avLst/>
          </a:prstGeom>
          <a:noFill/>
          <a:ln w="9525">
            <a:noFill/>
            <a:miter lim="800000"/>
            <a:headEnd/>
            <a:tailEnd/>
          </a:ln>
          <a:effectLst/>
        </p:spPr>
        <p:txBody>
          <a:bodyPr>
            <a:spAutoFit/>
          </a:bodyPr>
          <a:lstStyle/>
          <a:p>
            <a:pPr>
              <a:defRPr/>
            </a:pPr>
            <a:endParaRPr lang="en-US" sz="3600" b="1" dirty="0">
              <a:effectLst>
                <a:outerShdw blurRad="38100" dist="38100" dir="2700000" algn="tl">
                  <a:srgbClr val="C0C0C0"/>
                </a:outerShdw>
              </a:effectLst>
              <a:latin typeface="Comic Sans MS" pitchFamily="66" charset="0"/>
              <a:cs typeface="Arial" charset="0"/>
            </a:endParaRPr>
          </a:p>
        </p:txBody>
      </p:sp>
    </p:spTree>
    <p:extLst>
      <p:ext uri="{BB962C8B-B14F-4D97-AF65-F5344CB8AC3E}">
        <p14:creationId xmlns:p14="http://schemas.microsoft.com/office/powerpoint/2010/main" val="1305014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957" y="939222"/>
            <a:ext cx="7417337" cy="437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07985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esktop\photo_2017-02-27_15-0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9928"/>
            <a:ext cx="10799763" cy="1087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61032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72266" cy="620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265232"/>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rtl="1"/>
            <a:r>
              <a:rPr lang="fa-IR" altLang="fa-IR" b="1" smtClean="0">
                <a:solidFill>
                  <a:schemeClr val="bg1"/>
                </a:solidFill>
                <a:cs typeface="B Lotus" pitchFamily="2" charset="-78"/>
              </a:rPr>
              <a:t>گازخردل</a:t>
            </a:r>
            <a:r>
              <a:rPr lang="en-US" altLang="fa-IR" b="1" smtClean="0">
                <a:solidFill>
                  <a:schemeClr val="bg1"/>
                </a:solidFill>
                <a:latin typeface="Arial" charset="0"/>
              </a:rPr>
              <a:t>Sulfur mustard</a:t>
            </a:r>
            <a:endParaRPr lang="en-US" altLang="fa-IR" smtClean="0">
              <a:solidFill>
                <a:schemeClr val="bg1"/>
              </a:solidFill>
              <a:cs typeface="B Lotus" pitchFamily="2" charset="-78"/>
            </a:endParaRPr>
          </a:p>
        </p:txBody>
      </p:sp>
      <p:sp>
        <p:nvSpPr>
          <p:cNvPr id="22531" name="Content Placeholder 2"/>
          <p:cNvSpPr>
            <a:spLocks noGrp="1"/>
          </p:cNvSpPr>
          <p:nvPr>
            <p:ph sz="quarter" idx="1"/>
          </p:nvPr>
        </p:nvSpPr>
        <p:spPr>
          <a:xfrm>
            <a:off x="356242" y="1362792"/>
            <a:ext cx="10044155" cy="4079875"/>
          </a:xfrm>
        </p:spPr>
        <p:txBody>
          <a:bodyPr/>
          <a:lstStyle/>
          <a:p>
            <a:pPr algn="just"/>
            <a:r>
              <a:rPr lang="fa-IR" altLang="fa-IR" b="1" smtClean="0">
                <a:cs typeface="B Lotus" pitchFamily="2" charset="-78"/>
              </a:rPr>
              <a:t>تاريخچه:</a:t>
            </a:r>
            <a:endParaRPr lang="fa-IR" altLang="fa-IR" smtClean="0">
              <a:cs typeface="B Lotus" pitchFamily="2" charset="-78"/>
            </a:endParaRPr>
          </a:p>
          <a:p>
            <a:pPr algn="just" rtl="1">
              <a:buFont typeface="Wingdings 2" pitchFamily="18" charset="2"/>
              <a:buNone/>
            </a:pPr>
            <a:r>
              <a:rPr lang="fa-IR" altLang="fa-IR" smtClean="0">
                <a:solidFill>
                  <a:srgbClr val="FFFF00"/>
                </a:solidFill>
                <a:cs typeface="B Lotus" pitchFamily="2" charset="-78"/>
              </a:rPr>
              <a:t>خردل به دو شكل گوگردي و نيتروژني وجود دارد. آنچه به عنوان گاز خردل مطرح و در جنگ‌هاي شيميايي كاربرد دارد، فرم گوگردي خردل است. بيش از يك قرن از توليد </a:t>
            </a:r>
            <a:r>
              <a:rPr lang="fa-IR" altLang="fa-IR" b="1" smtClean="0">
                <a:solidFill>
                  <a:srgbClr val="FFFF00"/>
                </a:solidFill>
                <a:cs typeface="B Lotus" pitchFamily="2" charset="-78"/>
              </a:rPr>
              <a:t>اين عامل مي گذرد و </a:t>
            </a:r>
            <a:r>
              <a:rPr lang="fa-IR" altLang="fa-IR" b="1" smtClean="0">
                <a:solidFill>
                  <a:schemeClr val="bg1"/>
                </a:solidFill>
                <a:cs typeface="B Lotus" pitchFamily="2" charset="-78"/>
              </a:rPr>
              <a:t>براي اولين بار در جنگ جهاني اول مورد استفاده قرار گرفته است.آمار مصدومین در جنگ جهانی اول را تا 400 هزار نفر گزارش كرده‌اند. </a:t>
            </a:r>
            <a:r>
              <a:rPr lang="fa-IR" altLang="fa-IR" smtClean="0">
                <a:solidFill>
                  <a:srgbClr val="FFFF00"/>
                </a:solidFill>
                <a:cs typeface="B Lotus" pitchFamily="2" charset="-78"/>
              </a:rPr>
              <a:t>استفاده از اين عامل شيميايي در طول جنگ تحميلي بارها توسط رژیم بعثی عراق صورت گرفت و تعداد بسيار زيادي مصدوم بر جاي گذاشت</a:t>
            </a:r>
          </a:p>
          <a:p>
            <a:endParaRPr lang="en-US" altLang="fa-IR" smtClean="0"/>
          </a:p>
        </p:txBody>
      </p:sp>
    </p:spTree>
    <p:extLst>
      <p:ext uri="{BB962C8B-B14F-4D97-AF65-F5344CB8AC3E}">
        <p14:creationId xmlns:p14="http://schemas.microsoft.com/office/powerpoint/2010/main" val="1367293084"/>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235811" y="1260795"/>
            <a:ext cx="8097088" cy="4745915"/>
          </a:xfrm>
          <a:prstGeom prst="rect">
            <a:avLst/>
          </a:prstGeom>
          <a:noFill/>
          <a:ln w="9525">
            <a:noFill/>
            <a:miter lim="800000"/>
            <a:headEnd/>
            <a:tailEnd/>
          </a:ln>
          <a:effectLst/>
        </p:spPr>
        <p:txBody>
          <a:bodyPr wrap="none">
            <a:spAutoFit/>
          </a:bodyPr>
          <a:lstStyle/>
          <a:p>
            <a:pPr algn="r" rtl="1">
              <a:lnSpc>
                <a:spcPct val="120000"/>
              </a:lnSpc>
              <a:buClr>
                <a:srgbClr val="FF0066"/>
              </a:buClr>
              <a:buSzPct val="150000"/>
              <a:buFont typeface="Wingdings" pitchFamily="2" charset="2"/>
              <a:buChar char="ü"/>
              <a:defRPr/>
            </a:pPr>
            <a:r>
              <a:rPr lang="fa-IR" sz="36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روغنی و محلول در چربی</a:t>
            </a:r>
            <a:endParaRPr lang="en-US" sz="36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endParaRPr>
          </a:p>
          <a:p>
            <a:pPr algn="r" rtl="1">
              <a:lnSpc>
                <a:spcPct val="120000"/>
              </a:lnSpc>
              <a:buClr>
                <a:srgbClr val="FF0066"/>
              </a:buClr>
              <a:buSzPct val="150000"/>
              <a:buFont typeface="Wingdings" pitchFamily="2" charset="2"/>
              <a:buChar char="ü"/>
              <a:defRPr/>
            </a:pPr>
            <a:r>
              <a:rPr lang="fa-IR" sz="36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به رنگهای زرد،قهوه ای وسیاه </a:t>
            </a:r>
          </a:p>
          <a:p>
            <a:pPr algn="r" rtl="1">
              <a:lnSpc>
                <a:spcPct val="120000"/>
              </a:lnSpc>
              <a:buClr>
                <a:srgbClr val="FF0066"/>
              </a:buClr>
              <a:buSzPct val="150000"/>
              <a:buFont typeface="Wingdings" pitchFamily="2" charset="2"/>
              <a:buChar char="ü"/>
              <a:defRPr/>
            </a:pPr>
            <a:r>
              <a:rPr lang="fa-IR" sz="36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بوی سیرومواد غذایی گندیده   </a:t>
            </a:r>
          </a:p>
          <a:p>
            <a:pPr algn="r" rtl="1">
              <a:lnSpc>
                <a:spcPct val="120000"/>
              </a:lnSpc>
              <a:buClr>
                <a:srgbClr val="FF0066"/>
              </a:buClr>
              <a:buSzPct val="150000"/>
              <a:buFont typeface="Wingdings" pitchFamily="2" charset="2"/>
              <a:buChar char="ü"/>
              <a:defRPr/>
            </a:pPr>
            <a:r>
              <a:rPr lang="fa-IR" sz="36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 قدرت پایداری بالا(14- تا217 درجه سانتیگراد) </a:t>
            </a:r>
          </a:p>
          <a:p>
            <a:pPr algn="r" rtl="1">
              <a:lnSpc>
                <a:spcPct val="120000"/>
              </a:lnSpc>
              <a:buClr>
                <a:srgbClr val="FF0066"/>
              </a:buClr>
              <a:buSzPct val="150000"/>
              <a:buFont typeface="Wingdings" pitchFamily="2" charset="2"/>
              <a:buChar char="ü"/>
              <a:defRPr/>
            </a:pPr>
            <a:r>
              <a:rPr lang="fa-IR" sz="36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قدرت نفوذ بالا در چرم،پارچه، چوب ،آجر وبتون</a:t>
            </a:r>
          </a:p>
          <a:p>
            <a:pPr algn="r" rtl="1">
              <a:lnSpc>
                <a:spcPct val="120000"/>
              </a:lnSpc>
              <a:buClr>
                <a:srgbClr val="FF0066"/>
              </a:buClr>
              <a:buSzPct val="150000"/>
              <a:buFont typeface="Wingdings" pitchFamily="2" charset="2"/>
              <a:buChar char="ü"/>
              <a:defRPr/>
            </a:pPr>
            <a:r>
              <a:rPr lang="fa-IR" sz="36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 وزن  حجمی بالا( سنگین تر از هوا)</a:t>
            </a:r>
          </a:p>
          <a:p>
            <a:pPr algn="r" rtl="1">
              <a:lnSpc>
                <a:spcPct val="120000"/>
              </a:lnSpc>
              <a:buClr>
                <a:srgbClr val="FF0066"/>
              </a:buClr>
              <a:buSzPct val="150000"/>
              <a:buFont typeface="Wingdings" pitchFamily="2" charset="2"/>
              <a:buChar char="ü"/>
              <a:defRPr/>
            </a:pPr>
            <a:r>
              <a:rPr lang="fa-IR" sz="36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آلوده کننده آبهای راکد </a:t>
            </a:r>
            <a:endParaRPr lang="en-US" sz="36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endParaRPr>
          </a:p>
        </p:txBody>
      </p:sp>
      <p:sp>
        <p:nvSpPr>
          <p:cNvPr id="13318" name="Rectangle 6"/>
          <p:cNvSpPr>
            <a:spLocks noChangeArrowheads="1"/>
          </p:cNvSpPr>
          <p:nvPr/>
        </p:nvSpPr>
        <p:spPr bwMode="auto">
          <a:xfrm>
            <a:off x="3523300" y="230910"/>
            <a:ext cx="4512774" cy="923330"/>
          </a:xfrm>
          <a:prstGeom prst="rect">
            <a:avLst/>
          </a:prstGeom>
          <a:noFill/>
          <a:ln w="9525">
            <a:noFill/>
            <a:miter lim="800000"/>
            <a:headEnd/>
            <a:tailEnd/>
          </a:ln>
          <a:effectLst/>
        </p:spPr>
        <p:txBody>
          <a:bodyPr wrap="none">
            <a:spAutoFit/>
          </a:bodyPr>
          <a:lstStyle/>
          <a:p>
            <a:pPr algn="r" rtl="1">
              <a:defRPr/>
            </a:pPr>
            <a:r>
              <a:rPr lang="fa-IR" sz="5400" b="1" dirty="0">
                <a:solidFill>
                  <a:schemeClr val="bg1"/>
                </a:solidFill>
                <a:effectLst>
                  <a:outerShdw blurRad="38100" dist="38100" dir="2700000" algn="tl">
                    <a:srgbClr val="C0C0C0"/>
                  </a:outerShdw>
                </a:effectLst>
                <a:latin typeface="Comic Sans MS" pitchFamily="66" charset="0"/>
                <a:cs typeface="B Nazanin" panose="00000400000000000000" pitchFamily="2" charset="-78"/>
              </a:rPr>
              <a:t>ویژگی های خردل :</a:t>
            </a:r>
            <a:endParaRPr lang="en-US" sz="5400" b="1" dirty="0">
              <a:solidFill>
                <a:schemeClr val="bg1"/>
              </a:solidFill>
              <a:effectLst>
                <a:outerShdw blurRad="38100" dist="38100" dir="2700000" algn="tl">
                  <a:srgbClr val="C0C0C0"/>
                </a:outerShdw>
              </a:effectLst>
              <a:latin typeface="Comic Sans MS" pitchFamily="66" charset="0"/>
              <a:cs typeface="B Nazanin" panose="00000400000000000000" pitchFamily="2" charset="-78"/>
            </a:endParaRPr>
          </a:p>
        </p:txBody>
      </p:sp>
    </p:spTree>
    <p:extLst>
      <p:ext uri="{BB962C8B-B14F-4D97-AF65-F5344CB8AC3E}">
        <p14:creationId xmlns:p14="http://schemas.microsoft.com/office/powerpoint/2010/main" val="2857516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500" fill="hold"/>
                                        <p:tgtEl>
                                          <p:spTgt spid="13318"/>
                                        </p:tgtEl>
                                        <p:attrNameLst>
                                          <p:attrName>ppt_w</p:attrName>
                                        </p:attrNameLst>
                                      </p:cBhvr>
                                      <p:tavLst>
                                        <p:tav tm="0">
                                          <p:val>
                                            <p:fltVal val="0"/>
                                          </p:val>
                                        </p:tav>
                                        <p:tav tm="100000">
                                          <p:val>
                                            <p:strVal val="#ppt_w"/>
                                          </p:val>
                                        </p:tav>
                                      </p:tavLst>
                                    </p:anim>
                                    <p:anim calcmode="lin" valueType="num">
                                      <p:cBhvr>
                                        <p:cTn id="8" dur="500" fill="hold"/>
                                        <p:tgtEl>
                                          <p:spTgt spid="133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p:cTn id="13" dur="1000" fill="hold"/>
                                        <p:tgtEl>
                                          <p:spTgt spid="13316"/>
                                        </p:tgtEl>
                                        <p:attrNameLst>
                                          <p:attrName>ppt_x</p:attrName>
                                        </p:attrNameLst>
                                      </p:cBhvr>
                                      <p:tavLst>
                                        <p:tav tm="0">
                                          <p:val>
                                            <p:strVal val="#ppt_x-.2"/>
                                          </p:val>
                                        </p:tav>
                                        <p:tav tm="100000">
                                          <p:val>
                                            <p:strVal val="#ppt_x"/>
                                          </p:val>
                                        </p:tav>
                                      </p:tavLst>
                                    </p:anim>
                                    <p:anim calcmode="lin" valueType="num">
                                      <p:cBhvr>
                                        <p:cTn id="14" dur="1000" fill="hold"/>
                                        <p:tgtEl>
                                          <p:spTgt spid="133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637487" y="1800529"/>
            <a:ext cx="9866033" cy="4918269"/>
          </a:xfrm>
          <a:prstGeom prst="rect">
            <a:avLst/>
          </a:prstGeom>
          <a:noFill/>
          <a:ln w="9525">
            <a:noFill/>
            <a:miter lim="800000"/>
            <a:headEnd/>
            <a:tailEnd/>
          </a:ln>
          <a:effectLst/>
        </p:spPr>
        <p:txBody>
          <a:bodyPr>
            <a:spAutoFit/>
          </a:bodyPr>
          <a:lstStyle/>
          <a:p>
            <a:pPr algn="r" rtl="1">
              <a:lnSpc>
                <a:spcPct val="140000"/>
              </a:lnSpc>
              <a:buClr>
                <a:srgbClr val="FF0066"/>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دوره کمون 3-1 ساعت بدون علامت دارند ( نکته مهم  خطرناک)</a:t>
            </a:r>
          </a:p>
          <a:p>
            <a:pPr algn="r" rtl="1">
              <a:lnSpc>
                <a:spcPct val="140000"/>
              </a:lnSpc>
              <a:buClr>
                <a:srgbClr val="FF0066"/>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بعد از 2-4 ساعت علائم پوستي ظاهر مي شود. مصدوم بدلیل خارش و سوزش پوست  و درد وقرمزی، فتوفوبی در چشمها و گرفتگی صدا مراجعه می کنند                                       </a:t>
            </a:r>
          </a:p>
          <a:p>
            <a:pPr algn="r" rtl="1">
              <a:lnSpc>
                <a:spcPct val="140000"/>
              </a:lnSpc>
              <a:buClr>
                <a:srgbClr val="FF0066"/>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بعد از 12-18 ساعت اولین تاول روی پوست ظاهر می شود</a:t>
            </a:r>
          </a:p>
          <a:p>
            <a:pPr algn="r" rtl="1">
              <a:lnSpc>
                <a:spcPct val="140000"/>
              </a:lnSpc>
              <a:buClr>
                <a:srgbClr val="FF0066"/>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سایر علامت ها: سرفه های خشک، لارنژیت، تاکی پنه،                خلط خونی، تنگی نفس،ادم ریه، سوزش ته حلق، بلفاریت،</a:t>
            </a:r>
          </a:p>
          <a:p>
            <a:pPr algn="r" rtl="1">
              <a:lnSpc>
                <a:spcPct val="140000"/>
              </a:lnSpc>
              <a:buClr>
                <a:srgbClr val="FF0066"/>
              </a:buClr>
              <a:buSzPct val="155000"/>
              <a:buFont typeface="Wingdings" pitchFamily="2" charset="2"/>
              <a:buChar char="ü"/>
              <a:defRPr/>
            </a:pPr>
            <a:r>
              <a:rPr lang="fa-IR"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rPr>
              <a:t> تهوع استفراغ، اسهال خونی</a:t>
            </a:r>
            <a:endParaRPr lang="en-US" sz="2800" b="1" dirty="0">
              <a:solidFill>
                <a:srgbClr val="FFFF00"/>
              </a:solidFill>
              <a:effectLst>
                <a:outerShdw blurRad="38100" dist="38100" dir="2700000" algn="tl">
                  <a:srgbClr val="C0C0C0"/>
                </a:outerShdw>
              </a:effectLst>
              <a:latin typeface="Comic Sans MS" pitchFamily="66" charset="0"/>
              <a:cs typeface="B Nazanin" panose="00000400000000000000" pitchFamily="2" charset="-78"/>
            </a:endParaRPr>
          </a:p>
        </p:txBody>
      </p:sp>
      <p:sp>
        <p:nvSpPr>
          <p:cNvPr id="15366" name="Rectangle 6"/>
          <p:cNvSpPr>
            <a:spLocks noChangeArrowheads="1"/>
          </p:cNvSpPr>
          <p:nvPr/>
        </p:nvSpPr>
        <p:spPr bwMode="auto">
          <a:xfrm>
            <a:off x="3343052" y="283325"/>
            <a:ext cx="2991525" cy="923330"/>
          </a:xfrm>
          <a:prstGeom prst="rect">
            <a:avLst/>
          </a:prstGeom>
          <a:noFill/>
          <a:ln w="9525">
            <a:noFill/>
            <a:miter lim="800000"/>
            <a:headEnd/>
            <a:tailEnd/>
          </a:ln>
          <a:effectLst/>
        </p:spPr>
        <p:txBody>
          <a:bodyPr wrap="none">
            <a:spAutoFit/>
          </a:bodyPr>
          <a:lstStyle/>
          <a:p>
            <a:pPr>
              <a:buClr>
                <a:schemeClr val="tx2"/>
              </a:buClr>
              <a:buFont typeface="Wingdings" pitchFamily="2" charset="2"/>
              <a:buNone/>
              <a:defRPr/>
            </a:pPr>
            <a:r>
              <a:rPr lang="fa-IR" sz="5400" b="1" dirty="0">
                <a:solidFill>
                  <a:schemeClr val="bg1"/>
                </a:solidFill>
                <a:effectLst>
                  <a:outerShdw blurRad="38100" dist="38100" dir="2700000" algn="tl">
                    <a:srgbClr val="C0C0C0"/>
                  </a:outerShdw>
                </a:effectLst>
                <a:latin typeface="Comic Sans MS" pitchFamily="66" charset="0"/>
                <a:cs typeface="B Nazanin" panose="00000400000000000000" pitchFamily="2" charset="-78"/>
              </a:rPr>
              <a:t>علائم بالینی:</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99763" cy="627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4909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p:cTn id="13" dur="1000" fill="hold"/>
                                        <p:tgtEl>
                                          <p:spTgt spid="15364"/>
                                        </p:tgtEl>
                                        <p:attrNameLst>
                                          <p:attrName>ppt_x</p:attrName>
                                        </p:attrNameLst>
                                      </p:cBhvr>
                                      <p:tavLst>
                                        <p:tav tm="0">
                                          <p:val>
                                            <p:strVal val="#ppt_x-.2"/>
                                          </p:val>
                                        </p:tav>
                                        <p:tav tm="100000">
                                          <p:val>
                                            <p:strVal val="#ppt_x"/>
                                          </p:val>
                                        </p:tav>
                                      </p:tavLst>
                                    </p:anim>
                                    <p:anim calcmode="lin" valueType="num">
                                      <p:cBhvr>
                                        <p:cTn id="14"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fa-IR" sz="3200" b="1" smtClean="0">
                <a:solidFill>
                  <a:schemeClr val="bg1"/>
                </a:solidFill>
              </a:rPr>
              <a:t>First Aid=</a:t>
            </a:r>
            <a:r>
              <a:rPr lang="en-US" altLang="fa-IR" sz="3200" b="1" smtClean="0">
                <a:solidFill>
                  <a:schemeClr val="bg1"/>
                </a:solidFill>
                <a:cs typeface="Arial" charset="0"/>
              </a:rPr>
              <a:t>Self Aid+Buddy Aid </a:t>
            </a:r>
            <a:r>
              <a:rPr lang="en-US" altLang="fa-IR" sz="3200" smtClean="0">
                <a:solidFill>
                  <a:schemeClr val="bg1"/>
                </a:solidFill>
                <a:cs typeface="Arial" charset="0"/>
              </a:rPr>
              <a:t/>
            </a:r>
            <a:br>
              <a:rPr lang="en-US" altLang="fa-IR" sz="3200" smtClean="0">
                <a:solidFill>
                  <a:schemeClr val="bg1"/>
                </a:solidFill>
                <a:cs typeface="Arial" charset="0"/>
              </a:rPr>
            </a:br>
            <a:r>
              <a:rPr lang="en-US" altLang="fa-IR" b="1" smtClean="0">
                <a:solidFill>
                  <a:srgbClr val="FFFF00"/>
                </a:solidFill>
                <a:latin typeface="Arial" charset="0"/>
                <a:cs typeface="Arial" charset="0"/>
              </a:rPr>
              <a:t/>
            </a:r>
            <a:br>
              <a:rPr lang="en-US" altLang="fa-IR" b="1" smtClean="0">
                <a:solidFill>
                  <a:srgbClr val="FFFF00"/>
                </a:solidFill>
                <a:latin typeface="Arial" charset="0"/>
                <a:cs typeface="Arial" charset="0"/>
              </a:rPr>
            </a:br>
            <a:endParaRPr lang="fa-IR" altLang="fa-IR" smtClean="0">
              <a:solidFill>
                <a:srgbClr val="FFFF00"/>
              </a:solidFill>
            </a:endParaRPr>
          </a:p>
        </p:txBody>
      </p:sp>
      <p:pic>
        <p:nvPicPr>
          <p:cNvPr id="25603" name="Picture 2" descr="C:\Desktop\image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086" y="2224099"/>
            <a:ext cx="6549231" cy="3278067"/>
          </a:xfrm>
          <a:noFill/>
        </p:spPr>
      </p:pic>
    </p:spTree>
    <p:extLst>
      <p:ext uri="{BB962C8B-B14F-4D97-AF65-F5344CB8AC3E}">
        <p14:creationId xmlns:p14="http://schemas.microsoft.com/office/powerpoint/2010/main" val="2859349728"/>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09982" y="543983"/>
            <a:ext cx="9607289" cy="1019969"/>
          </a:xfrm>
        </p:spPr>
        <p:txBody>
          <a:bodyPr/>
          <a:lstStyle/>
          <a:p>
            <a:pPr rtl="1"/>
            <a:r>
              <a:rPr lang="fa-IR" altLang="fa-IR" smtClean="0">
                <a:solidFill>
                  <a:schemeClr val="bg1"/>
                </a:solidFill>
                <a:cs typeface="B Nazanin" pitchFamily="2" charset="-78"/>
              </a:rPr>
              <a:t>خود امدادی در مواجهه با عوامل شیمیایی</a:t>
            </a:r>
          </a:p>
        </p:txBody>
      </p:sp>
      <p:sp>
        <p:nvSpPr>
          <p:cNvPr id="26627" name="Content Placeholder 2"/>
          <p:cNvSpPr>
            <a:spLocks noGrp="1"/>
          </p:cNvSpPr>
          <p:nvPr>
            <p:ph idx="1"/>
          </p:nvPr>
        </p:nvSpPr>
        <p:spPr/>
        <p:txBody>
          <a:bodyPr/>
          <a:lstStyle/>
          <a:p>
            <a:pPr algn="r" rtl="1"/>
            <a:r>
              <a:rPr lang="fa-IR" altLang="fa-IR" smtClean="0">
                <a:solidFill>
                  <a:srgbClr val="FFFF00"/>
                </a:solidFill>
                <a:cs typeface="B Nazanin" pitchFamily="2" charset="-78"/>
              </a:rPr>
              <a:t>باور به احتمال مواجهه در هر زمانی و هر مکانی</a:t>
            </a:r>
          </a:p>
          <a:p>
            <a:pPr algn="r" rtl="1"/>
            <a:r>
              <a:rPr lang="fa-IR" altLang="fa-IR" smtClean="0">
                <a:solidFill>
                  <a:srgbClr val="FFFF00"/>
                </a:solidFill>
                <a:cs typeface="B Nazanin" pitchFamily="2" charset="-78"/>
              </a:rPr>
              <a:t>آموزش و کسب مهارت</a:t>
            </a:r>
          </a:p>
          <a:p>
            <a:pPr algn="r" rtl="1"/>
            <a:r>
              <a:rPr lang="fa-IR" altLang="fa-IR" smtClean="0">
                <a:solidFill>
                  <a:srgbClr val="FFFF00"/>
                </a:solidFill>
                <a:cs typeface="B Nazanin" pitchFamily="2" charset="-78"/>
              </a:rPr>
              <a:t>مجهز بودن به امکانات حفاظتی(ماسک  ، لباس ، کیف امداد انفرادی(آنتی دوت و..)</a:t>
            </a:r>
          </a:p>
          <a:p>
            <a:pPr algn="r" rtl="1"/>
            <a:r>
              <a:rPr lang="fa-IR" altLang="fa-IR" smtClean="0">
                <a:solidFill>
                  <a:srgbClr val="FFFF00"/>
                </a:solidFill>
                <a:cs typeface="B Nazanin" pitchFamily="2" charset="-78"/>
              </a:rPr>
              <a:t>آشنایی با  علائم و نشانه های آلودگی شیمیایی و مراقبت از مصدومین خاص شیمیایی و مصدومین ترومایی</a:t>
            </a:r>
          </a:p>
          <a:p>
            <a:pPr algn="r" rtl="1"/>
            <a:endParaRPr lang="fa-IR" altLang="fa-IR" smtClean="0">
              <a:solidFill>
                <a:srgbClr val="FFFF00"/>
              </a:solidFill>
              <a:cs typeface="B Nazanin" pitchFamily="2" charset="-78"/>
            </a:endParaRPr>
          </a:p>
        </p:txBody>
      </p:sp>
    </p:spTree>
    <p:extLst>
      <p:ext uri="{BB962C8B-B14F-4D97-AF65-F5344CB8AC3E}">
        <p14:creationId xmlns:p14="http://schemas.microsoft.com/office/powerpoint/2010/main" val="2408021120"/>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fa-IR" altLang="fa-IR" smtClean="0">
                <a:solidFill>
                  <a:schemeClr val="bg1"/>
                </a:solidFill>
                <a:cs typeface="B Nazanin" pitchFamily="2" charset="-78"/>
              </a:rPr>
              <a:t>مخاطرات شیمیایی و عملیات میدانی</a:t>
            </a:r>
            <a:br>
              <a:rPr lang="fa-IR" altLang="fa-IR" smtClean="0">
                <a:solidFill>
                  <a:schemeClr val="bg1"/>
                </a:solidFill>
                <a:cs typeface="B Nazanin" pitchFamily="2" charset="-78"/>
              </a:rPr>
            </a:br>
            <a:r>
              <a:rPr lang="fa-IR" altLang="fa-IR" smtClean="0">
                <a:solidFill>
                  <a:schemeClr val="bg1"/>
                </a:solidFill>
                <a:cs typeface="B Nazanin" pitchFamily="2" charset="-78"/>
              </a:rPr>
              <a:t>خود امدادی- دگر امدادی</a:t>
            </a:r>
          </a:p>
        </p:txBody>
      </p:sp>
      <p:sp>
        <p:nvSpPr>
          <p:cNvPr id="13315" name="Content Placeholder 2"/>
          <p:cNvSpPr>
            <a:spLocks noGrp="1"/>
          </p:cNvSpPr>
          <p:nvPr>
            <p:ph idx="1"/>
          </p:nvPr>
        </p:nvSpPr>
        <p:spPr>
          <a:xfrm>
            <a:off x="382492" y="1767946"/>
            <a:ext cx="10034780" cy="3671888"/>
          </a:xfrm>
        </p:spPr>
        <p:txBody>
          <a:bodyPr>
            <a:normAutofit lnSpcReduction="10000"/>
          </a:bodyPr>
          <a:lstStyle/>
          <a:p>
            <a:pPr algn="r" rtl="1"/>
            <a:r>
              <a:rPr lang="fa-IR" altLang="fa-IR" sz="4000" b="1" smtClean="0">
                <a:solidFill>
                  <a:srgbClr val="FFFF00"/>
                </a:solidFill>
                <a:cs typeface="B Nazanin" pitchFamily="2" charset="-78"/>
              </a:rPr>
              <a:t>داشتن آمادگی:فیزیکی ، روحی، علمی</a:t>
            </a:r>
          </a:p>
          <a:p>
            <a:pPr algn="r" rtl="1"/>
            <a:r>
              <a:rPr lang="fa-IR" altLang="fa-IR" sz="4000" b="1" smtClean="0">
                <a:solidFill>
                  <a:srgbClr val="FFFF00"/>
                </a:solidFill>
                <a:cs typeface="B Nazanin" pitchFamily="2" charset="-78"/>
              </a:rPr>
              <a:t>توجه به علائم و هشدارها</a:t>
            </a:r>
          </a:p>
          <a:p>
            <a:pPr algn="r" rtl="1"/>
            <a:r>
              <a:rPr lang="fa-IR" altLang="fa-IR" sz="4000" b="1" smtClean="0">
                <a:solidFill>
                  <a:srgbClr val="FFFF00"/>
                </a:solidFill>
                <a:cs typeface="B Nazanin" pitchFamily="2" charset="-78"/>
              </a:rPr>
              <a:t>احتیاط در صحنه(در بلندی/در جهت باد/دوری از محل آلوده</a:t>
            </a:r>
          </a:p>
          <a:p>
            <a:pPr algn="r" rtl="1"/>
            <a:r>
              <a:rPr lang="fa-IR" altLang="fa-IR" sz="4000" b="1" smtClean="0">
                <a:solidFill>
                  <a:srgbClr val="FFFF00"/>
                </a:solidFill>
                <a:cs typeface="B Nazanin" pitchFamily="2" charset="-78"/>
              </a:rPr>
              <a:t>مشخص کردن محدوده آلوده و جلو گیری از نزدیک شدن افراد</a:t>
            </a:r>
          </a:p>
        </p:txBody>
      </p:sp>
    </p:spTree>
    <p:extLst>
      <p:ext uri="{BB962C8B-B14F-4D97-AF65-F5344CB8AC3E}">
        <p14:creationId xmlns:p14="http://schemas.microsoft.com/office/powerpoint/2010/main" val="4115240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additive="base">
                                        <p:cTn id="19"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additive="base">
                                        <p:cTn id="25"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 calcmode="lin" valueType="num">
                                      <p:cBhvr additive="base">
                                        <p:cTn id="31"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3" name="Content Placeholder 2"/>
          <p:cNvSpPr>
            <a:spLocks noGrp="1"/>
          </p:cNvSpPr>
          <p:nvPr>
            <p:ph idx="1"/>
          </p:nvPr>
        </p:nvSpPr>
        <p:spPr>
          <a:xfrm>
            <a:off x="204575" y="1280161"/>
            <a:ext cx="10322455" cy="4231922"/>
          </a:xfrm>
        </p:spPr>
        <p:txBody>
          <a:bodyPr>
            <a:normAutofit fontScale="77500" lnSpcReduction="20000"/>
          </a:bodyPr>
          <a:lstStyle/>
          <a:p>
            <a:pPr marL="0" indent="0" algn="just" rtl="1">
              <a:lnSpc>
                <a:spcPct val="120000"/>
              </a:lnSpc>
              <a:buNone/>
            </a:pPr>
            <a:r>
              <a:rPr lang="fa-IR" sz="4800" b="1" dirty="0" smtClean="0">
                <a:solidFill>
                  <a:srgbClr val="FFFF00"/>
                </a:solidFill>
                <a:cs typeface="B Nazanin" panose="00000400000000000000" pitchFamily="2" charset="-78"/>
              </a:rPr>
              <a:t>به </a:t>
            </a:r>
            <a:r>
              <a:rPr lang="fa-IR" sz="4800" b="1" dirty="0">
                <a:solidFill>
                  <a:srgbClr val="FFFF00"/>
                </a:solidFill>
                <a:cs typeface="B Nazanin" panose="00000400000000000000" pitchFamily="2" charset="-78"/>
              </a:rPr>
              <a:t>مجموعه ای از اقدامات پیشگیرانه شیمیایی شامل: رصد و پایش، تهدیدات و حوادث شیمیایی، تشخیص و اعلام وضعیت، محدود سازی منطقه آلوده ، رفع آلودگی، امداد و نجات، درمان مصدومین، پاکسازی منطقه آلوده، بازیابی، آموزش، تمرین، ارتقاء آمادگی، کاهش آسیب پذیری ها، مصون سازی زیر ساخت های شیمیایی و مدیریت بحران حوادث شیمیایی کشور در برابر هر گونه تهدید و حادثه متصوره پدافند شیمیایی اطلاق می گردد.</a:t>
            </a:r>
            <a:endParaRPr lang="en-US" sz="4800" b="1" dirty="0">
              <a:solidFill>
                <a:srgbClr val="FFFF00"/>
              </a:solidFill>
              <a:cs typeface="B Nazanin" panose="00000400000000000000" pitchFamily="2" charset="-78"/>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4</a:t>
            </a:fld>
            <a:endParaRPr lang="en-US" sz="1800" b="1" dirty="0">
              <a:solidFill>
                <a:srgbClr val="FF0000"/>
              </a:solidFill>
            </a:endParaRPr>
          </a:p>
        </p:txBody>
      </p:sp>
      <p:sp>
        <p:nvSpPr>
          <p:cNvPr id="8" name="Title 1"/>
          <p:cNvSpPr txBox="1">
            <a:spLocks/>
          </p:cNvSpPr>
          <p:nvPr/>
        </p:nvSpPr>
        <p:spPr>
          <a:xfrm>
            <a:off x="3348990" y="165776"/>
            <a:ext cx="441198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پدافند شیمیایی</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Tree>
    <p:extLst>
      <p:ext uri="{BB962C8B-B14F-4D97-AF65-F5344CB8AC3E}">
        <p14:creationId xmlns:p14="http://schemas.microsoft.com/office/powerpoint/2010/main" val="2267500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ltLang="fa-IR" smtClean="0">
                <a:solidFill>
                  <a:schemeClr val="bg1"/>
                </a:solidFill>
                <a:cs typeface="B Nazanin" pitchFamily="2" charset="-78"/>
              </a:rPr>
              <a:t>مخاطرات شیمیایی و عملیات میدانی</a:t>
            </a:r>
            <a:br>
              <a:rPr lang="fa-IR" altLang="fa-IR" smtClean="0">
                <a:solidFill>
                  <a:schemeClr val="bg1"/>
                </a:solidFill>
                <a:cs typeface="B Nazanin" pitchFamily="2" charset="-78"/>
              </a:rPr>
            </a:br>
            <a:r>
              <a:rPr lang="fa-IR" altLang="fa-IR" smtClean="0">
                <a:solidFill>
                  <a:schemeClr val="bg1"/>
                </a:solidFill>
                <a:cs typeface="B Nazanin" pitchFamily="2" charset="-78"/>
              </a:rPr>
              <a:t>خود امدادی- دگر امدادی</a:t>
            </a:r>
            <a:endParaRPr lang="fa-IR" altLang="fa-IR" smtClean="0"/>
          </a:p>
        </p:txBody>
      </p:sp>
      <p:sp>
        <p:nvSpPr>
          <p:cNvPr id="3" name="Content Placeholder 2"/>
          <p:cNvSpPr>
            <a:spLocks noGrp="1"/>
          </p:cNvSpPr>
          <p:nvPr>
            <p:ph idx="1"/>
          </p:nvPr>
        </p:nvSpPr>
        <p:spPr/>
        <p:txBody>
          <a:bodyPr/>
          <a:lstStyle/>
          <a:p>
            <a:pPr algn="r" rtl="1"/>
            <a:r>
              <a:rPr lang="fa-IR" altLang="fa-IR" b="1" smtClean="0">
                <a:solidFill>
                  <a:srgbClr val="FFFF00"/>
                </a:solidFill>
                <a:cs typeface="B Nazanin" pitchFamily="2" charset="-78"/>
              </a:rPr>
              <a:t>در خواست کمک: پدافند شیمیایی،امداد و انتقال و..</a:t>
            </a:r>
          </a:p>
          <a:p>
            <a:pPr algn="r" rtl="1"/>
            <a:r>
              <a:rPr lang="fa-IR" altLang="fa-IR" b="1" smtClean="0">
                <a:solidFill>
                  <a:srgbClr val="FFFF00"/>
                </a:solidFill>
                <a:cs typeface="B Nazanin" pitchFamily="2" charset="-78"/>
              </a:rPr>
              <a:t>شناسایی مواد شیمیایی</a:t>
            </a:r>
          </a:p>
          <a:p>
            <a:pPr algn="r" rtl="1"/>
            <a:r>
              <a:rPr lang="fa-IR" altLang="fa-IR" b="1" smtClean="0">
                <a:solidFill>
                  <a:srgbClr val="FFFF00"/>
                </a:solidFill>
                <a:cs typeface="B Nazanin" pitchFamily="2" charset="-78"/>
              </a:rPr>
              <a:t>استفاده از تجهیزات محافظتی مناسب(ماسک / لباس مخصوص)عدم ورود به منطقه آلوده بدون تجهیزات ایمنی</a:t>
            </a:r>
          </a:p>
          <a:p>
            <a:pPr algn="r" rtl="1"/>
            <a:endParaRPr lang="fa-IR" altLang="fa-IR" b="1" smtClean="0">
              <a:solidFill>
                <a:srgbClr val="FFFF00"/>
              </a:solidFill>
              <a:cs typeface="B Nazanin" pitchFamily="2" charset="-78"/>
            </a:endParaRPr>
          </a:p>
          <a:p>
            <a:pPr algn="r" rtl="1"/>
            <a:endParaRPr lang="fa-IR" altLang="fa-IR" smtClean="0"/>
          </a:p>
        </p:txBody>
      </p:sp>
    </p:spTree>
    <p:extLst>
      <p:ext uri="{BB962C8B-B14F-4D97-AF65-F5344CB8AC3E}">
        <p14:creationId xmlns:p14="http://schemas.microsoft.com/office/powerpoint/2010/main" val="2676928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a-IR" altLang="fa-IR" smtClean="0">
                <a:solidFill>
                  <a:srgbClr val="FFFF00"/>
                </a:solidFill>
                <a:cs typeface="B Nazanin" pitchFamily="2" charset="-78"/>
              </a:rPr>
              <a:t>مدیریت مصدومین</a:t>
            </a:r>
            <a:br>
              <a:rPr lang="fa-IR" altLang="fa-IR" smtClean="0">
                <a:solidFill>
                  <a:srgbClr val="FFFF00"/>
                </a:solidFill>
                <a:cs typeface="B Nazanin" pitchFamily="2" charset="-78"/>
              </a:rPr>
            </a:br>
            <a:r>
              <a:rPr lang="fa-IR" altLang="fa-IR" smtClean="0">
                <a:solidFill>
                  <a:srgbClr val="FFFF00"/>
                </a:solidFill>
                <a:cs typeface="B Nazanin" pitchFamily="2" charset="-78"/>
              </a:rPr>
              <a:t> در مواجهه شیمیایی</a:t>
            </a:r>
          </a:p>
        </p:txBody>
      </p:sp>
      <p:sp>
        <p:nvSpPr>
          <p:cNvPr id="29699" name="Content Placeholder 2"/>
          <p:cNvSpPr>
            <a:spLocks noGrp="1"/>
          </p:cNvSpPr>
          <p:nvPr>
            <p:ph idx="1"/>
          </p:nvPr>
        </p:nvSpPr>
        <p:spPr/>
        <p:txBody>
          <a:bodyPr/>
          <a:lstStyle/>
          <a:p>
            <a:endParaRPr lang="en-US" altLang="fa-IR" smtClean="0">
              <a:solidFill>
                <a:schemeClr val="bg1"/>
              </a:solidFill>
              <a:latin typeface="Arial" charset="0"/>
            </a:endParaRPr>
          </a:p>
          <a:p>
            <a:pPr algn="r" rtl="1"/>
            <a:r>
              <a:rPr lang="fa-IR" altLang="fa-IR" sz="4000" smtClean="0">
                <a:solidFill>
                  <a:schemeClr val="bg1"/>
                </a:solidFill>
                <a:latin typeface="Arial" charset="0"/>
                <a:cs typeface="B Nazanin" pitchFamily="2" charset="-78"/>
              </a:rPr>
              <a:t>بکار گیری درست ماسک و تحمل ماسک</a:t>
            </a:r>
          </a:p>
          <a:p>
            <a:pPr algn="r" rtl="1"/>
            <a:r>
              <a:rPr lang="fa-IR" altLang="fa-IR" sz="4000" smtClean="0">
                <a:solidFill>
                  <a:schemeClr val="bg1"/>
                </a:solidFill>
                <a:latin typeface="Arial" charset="0"/>
                <a:cs typeface="B Nazanin" pitchFamily="2" charset="-78"/>
              </a:rPr>
              <a:t>رفع آلودگی موضعی(</a:t>
            </a:r>
            <a:r>
              <a:rPr lang="en-US" altLang="fa-IR" sz="4000" smtClean="0">
                <a:solidFill>
                  <a:schemeClr val="bg1"/>
                </a:solidFill>
                <a:latin typeface="Arial" charset="0"/>
                <a:cs typeface="B Nazanin" pitchFamily="2" charset="-78"/>
              </a:rPr>
              <a:t>decontaminate</a:t>
            </a:r>
            <a:r>
              <a:rPr lang="fa-IR" altLang="fa-IR" sz="4000" smtClean="0">
                <a:solidFill>
                  <a:schemeClr val="bg1"/>
                </a:solidFill>
                <a:latin typeface="Arial" charset="0"/>
                <a:cs typeface="B Nazanin" pitchFamily="2" charset="-78"/>
              </a:rPr>
              <a:t>)</a:t>
            </a:r>
          </a:p>
          <a:p>
            <a:pPr algn="r" rtl="1"/>
            <a:r>
              <a:rPr lang="fa-IR" altLang="fa-IR" sz="4000" smtClean="0">
                <a:solidFill>
                  <a:schemeClr val="bg1"/>
                </a:solidFill>
                <a:latin typeface="Arial" charset="0"/>
                <a:cs typeface="B Nazanin" pitchFamily="2" charset="-78"/>
              </a:rPr>
              <a:t>بکار بردن آنتی دوت(</a:t>
            </a:r>
            <a:r>
              <a:rPr lang="en-US" altLang="fa-IR" sz="4000" smtClean="0">
                <a:solidFill>
                  <a:schemeClr val="bg1"/>
                </a:solidFill>
                <a:latin typeface="Arial" charset="0"/>
              </a:rPr>
              <a:t>ANTIDOTE</a:t>
            </a:r>
            <a:r>
              <a:rPr lang="fa-IR" altLang="fa-IR" sz="4000" smtClean="0">
                <a:solidFill>
                  <a:schemeClr val="bg1"/>
                </a:solidFill>
                <a:latin typeface="Arial" charset="0"/>
              </a:rPr>
              <a:t>)</a:t>
            </a:r>
            <a:endParaRPr lang="en-US" altLang="fa-IR" sz="4000" smtClean="0">
              <a:solidFill>
                <a:schemeClr val="bg1"/>
              </a:solidFill>
              <a:latin typeface="Arial" charset="0"/>
              <a:cs typeface="B Nazanin" pitchFamily="2" charset="-78"/>
            </a:endParaRPr>
          </a:p>
          <a:p>
            <a:endParaRPr lang="fa-IR" altLang="fa-IR" smtClean="0"/>
          </a:p>
        </p:txBody>
      </p:sp>
    </p:spTree>
    <p:extLst>
      <p:ext uri="{BB962C8B-B14F-4D97-AF65-F5344CB8AC3E}">
        <p14:creationId xmlns:p14="http://schemas.microsoft.com/office/powerpoint/2010/main" val="314347106"/>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bn0.google.com/images?q=tbn:feZcCtIvLB7e3M:http://www.germes-online.com/direct/dbimage/50006913/MF12_Type_Gas_Ma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595" y="2930994"/>
            <a:ext cx="2531194" cy="191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descr="http://www.domesticpreparedness.com/userfiles/onlineexhibits/meridian/images/atropenGR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645" y="3054240"/>
            <a:ext cx="2638068" cy="166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http://www.approvedgasmasks.com/images/m15-deluxek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063" y="297491"/>
            <a:ext cx="2812438" cy="212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C:\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476" y="297492"/>
            <a:ext cx="3026184" cy="15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9079"/>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a-IR" altLang="fa-IR" smtClean="0">
                <a:solidFill>
                  <a:schemeClr val="bg1"/>
                </a:solidFill>
                <a:cs typeface="B Nazanin" pitchFamily="2" charset="-78"/>
              </a:rPr>
              <a:t>نحوه استفاده از آنتی دوتها</a:t>
            </a:r>
          </a:p>
        </p:txBody>
      </p:sp>
      <p:sp>
        <p:nvSpPr>
          <p:cNvPr id="30723" name="Content Placeholder 2"/>
          <p:cNvSpPr>
            <a:spLocks noGrp="1"/>
          </p:cNvSpPr>
          <p:nvPr>
            <p:ph idx="1"/>
          </p:nvPr>
        </p:nvSpPr>
        <p:spPr/>
        <p:txBody>
          <a:bodyPr/>
          <a:lstStyle/>
          <a:p>
            <a:pPr algn="r" rtl="1"/>
            <a:r>
              <a:rPr lang="fa-IR" altLang="fa-IR" sz="4800" smtClean="0">
                <a:solidFill>
                  <a:srgbClr val="FFFF00"/>
                </a:solidFill>
                <a:cs typeface="B Nazanin" pitchFamily="2" charset="-78"/>
              </a:rPr>
              <a:t>آتروپین</a:t>
            </a:r>
          </a:p>
          <a:p>
            <a:pPr algn="r" rtl="1"/>
            <a:r>
              <a:rPr lang="fa-IR" altLang="fa-IR" sz="4800" smtClean="0">
                <a:solidFill>
                  <a:srgbClr val="FFFF00"/>
                </a:solidFill>
                <a:cs typeface="B Nazanin" pitchFamily="2" charset="-78"/>
              </a:rPr>
              <a:t>آمیل نیتریت</a:t>
            </a:r>
          </a:p>
        </p:txBody>
      </p:sp>
    </p:spTree>
    <p:extLst>
      <p:ext uri="{BB962C8B-B14F-4D97-AF65-F5344CB8AC3E}">
        <p14:creationId xmlns:p14="http://schemas.microsoft.com/office/powerpoint/2010/main" val="2596907196"/>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My Documents\Power Point\Photos 21-11\7-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063" y="232326"/>
            <a:ext cx="7072345" cy="545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093357"/>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305" y="1582369"/>
            <a:ext cx="6037368" cy="308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621682"/>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My Documents\Power Point\Photos 21-11\7-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953" y="883973"/>
            <a:ext cx="6682353" cy="434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171755"/>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My Documents\Power Point\Photos 21-11\7-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706" y="875473"/>
            <a:ext cx="7072345" cy="410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937525"/>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058" y="1260795"/>
            <a:ext cx="4762395" cy="37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684945"/>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26" descr="C:\My Documents\Power Point\Photos 21-11\7-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961" y="815975"/>
            <a:ext cx="6682353" cy="465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5658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3" name="Content Placeholder 2"/>
          <p:cNvSpPr>
            <a:spLocks noGrp="1"/>
          </p:cNvSpPr>
          <p:nvPr>
            <p:ph idx="1"/>
          </p:nvPr>
        </p:nvSpPr>
        <p:spPr>
          <a:xfrm>
            <a:off x="204575" y="1280161"/>
            <a:ext cx="10288165" cy="4231922"/>
          </a:xfrm>
        </p:spPr>
        <p:txBody>
          <a:bodyPr>
            <a:normAutofit fontScale="62500" lnSpcReduction="20000"/>
          </a:bodyPr>
          <a:lstStyle/>
          <a:p>
            <a:pPr marL="0" indent="0" algn="just" rtl="1">
              <a:lnSpc>
                <a:spcPct val="170000"/>
              </a:lnSpc>
              <a:buNone/>
            </a:pPr>
            <a:r>
              <a:rPr lang="fa-IR" sz="4800" b="1" dirty="0" smtClean="0">
                <a:solidFill>
                  <a:srgbClr val="FFFF00"/>
                </a:solidFill>
                <a:cs typeface="B Nazanin" panose="00000400000000000000" pitchFamily="2" charset="-78"/>
              </a:rPr>
              <a:t>هر </a:t>
            </a:r>
            <a:r>
              <a:rPr lang="fa-IR" sz="4800" b="1" dirty="0">
                <a:solidFill>
                  <a:srgbClr val="FFFF00"/>
                </a:solidFill>
                <a:cs typeface="B Nazanin" panose="00000400000000000000" pitchFamily="2" charset="-78"/>
              </a:rPr>
              <a:t>نشانه، رویداد و حادثه طبیعی و یا غیر طبیعی، عمدی یا غیر عمدی با استفاده از عوامل یا مواد شیمیایی که موجب نابودی و تضعیف سرمایه های انسانی و یا آسیب هاي اقتصادی از طریق تخریب و نابودی محصولات کشاورزی، گیاهان و جانوران، منابع آب، هوا و غذا، صنایع، زیرساخت­ها و محیط زیست در کشور گردند و ثبات و امنیت جامعه را به خطر اندازند.</a:t>
            </a:r>
            <a:endParaRPr lang="en-US" sz="4800" b="1" dirty="0">
              <a:solidFill>
                <a:srgbClr val="FFFF00"/>
              </a:solidFill>
              <a:cs typeface="B Nazanin" panose="00000400000000000000" pitchFamily="2" charset="-78"/>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5</a:t>
            </a:fld>
            <a:endParaRPr lang="en-US" sz="1800" b="1" dirty="0">
              <a:solidFill>
                <a:srgbClr val="FF0000"/>
              </a:solidFill>
            </a:endParaRPr>
          </a:p>
        </p:txBody>
      </p:sp>
      <p:sp>
        <p:nvSpPr>
          <p:cNvPr id="10" name="Title 1"/>
          <p:cNvSpPr txBox="1">
            <a:spLocks/>
          </p:cNvSpPr>
          <p:nvPr/>
        </p:nvSpPr>
        <p:spPr>
          <a:xfrm>
            <a:off x="3348990" y="165776"/>
            <a:ext cx="441198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تهدید شیمیایی</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Tree>
    <p:extLst>
      <p:ext uri="{BB962C8B-B14F-4D97-AF65-F5344CB8AC3E}">
        <p14:creationId xmlns:p14="http://schemas.microsoft.com/office/powerpoint/2010/main" val="2267500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rtl="1"/>
            <a:r>
              <a:rPr lang="fa-IR" altLang="fa-IR" i="1" smtClean="0">
                <a:solidFill>
                  <a:schemeClr val="bg1"/>
                </a:solidFill>
                <a:cs typeface="B Lotus" pitchFamily="2" charset="-78"/>
              </a:rPr>
              <a:t>اقدامات اوليه در برخورد با مصدوم</a:t>
            </a:r>
            <a:r>
              <a:rPr lang="fa-IR" altLang="fa-IR" smtClean="0">
                <a:solidFill>
                  <a:schemeClr val="bg1"/>
                </a:solidFill>
                <a:cs typeface="B Lotus" pitchFamily="2" charset="-78"/>
              </a:rPr>
              <a:t>:</a:t>
            </a:r>
            <a:br>
              <a:rPr lang="fa-IR" altLang="fa-IR" smtClean="0">
                <a:solidFill>
                  <a:schemeClr val="bg1"/>
                </a:solidFill>
                <a:cs typeface="B Lotus" pitchFamily="2" charset="-78"/>
              </a:rPr>
            </a:br>
            <a:endParaRPr lang="fa-IR" altLang="fa-IR" smtClean="0"/>
          </a:p>
        </p:txBody>
      </p:sp>
      <p:sp>
        <p:nvSpPr>
          <p:cNvPr id="5" name="Content Placeholder 2"/>
          <p:cNvSpPr>
            <a:spLocks noGrp="1"/>
          </p:cNvSpPr>
          <p:nvPr>
            <p:ph idx="1"/>
          </p:nvPr>
        </p:nvSpPr>
        <p:spPr/>
        <p:txBody>
          <a:bodyPr/>
          <a:lstStyle/>
          <a:p>
            <a:pPr marL="0" indent="0" algn="just" rtl="1">
              <a:buFontTx/>
              <a:buNone/>
              <a:defRPr/>
            </a:pPr>
            <a:r>
              <a:rPr lang="fa-IR" altLang="fa-IR" sz="4000" dirty="0" smtClean="0">
                <a:solidFill>
                  <a:schemeClr val="bg1"/>
                </a:solidFill>
                <a:cs typeface="B Lotus" pitchFamily="2" charset="-78"/>
              </a:rPr>
              <a:t>1-  رفع آلودگي</a:t>
            </a:r>
          </a:p>
          <a:p>
            <a:pPr marL="0" indent="0" algn="just" rtl="1">
              <a:buFontTx/>
              <a:buNone/>
              <a:defRPr/>
            </a:pPr>
            <a:r>
              <a:rPr lang="fa-IR" altLang="fa-IR" sz="4000" dirty="0" smtClean="0">
                <a:solidFill>
                  <a:schemeClr val="bg1"/>
                </a:solidFill>
                <a:cs typeface="B Lotus" pitchFamily="2" charset="-78"/>
              </a:rPr>
              <a:t>2-  انتقال مصدوم به منطقه عاري از آلودگي</a:t>
            </a:r>
          </a:p>
          <a:p>
            <a:pPr marL="0" indent="0" algn="just" rtl="1">
              <a:buFontTx/>
              <a:buNone/>
              <a:defRPr/>
            </a:pPr>
            <a:r>
              <a:rPr lang="fa-IR" altLang="fa-IR" sz="4000" dirty="0" smtClean="0">
                <a:solidFill>
                  <a:schemeClr val="bg1"/>
                </a:solidFill>
                <a:cs typeface="B Lotus" pitchFamily="2" charset="-78"/>
              </a:rPr>
              <a:t>3-خارج کردن لباسهای آلوده(قرار دادن در کیسه مخصوص)</a:t>
            </a:r>
          </a:p>
          <a:p>
            <a:pPr marL="0" indent="0" algn="just" rtl="1">
              <a:buFontTx/>
              <a:buNone/>
              <a:defRPr/>
            </a:pPr>
            <a:r>
              <a:rPr lang="fa-IR" altLang="fa-IR" sz="4000" dirty="0" smtClean="0">
                <a:cs typeface="B Lotus" pitchFamily="2" charset="-78"/>
              </a:rPr>
              <a:t>.</a:t>
            </a:r>
          </a:p>
          <a:p>
            <a:pPr>
              <a:defRPr/>
            </a:pPr>
            <a:endParaRPr lang="en-US" altLang="fa-IR" dirty="0" smtClean="0"/>
          </a:p>
        </p:txBody>
      </p:sp>
    </p:spTree>
    <p:extLst>
      <p:ext uri="{BB962C8B-B14F-4D97-AF65-F5344CB8AC3E}">
        <p14:creationId xmlns:p14="http://schemas.microsoft.com/office/powerpoint/2010/main" val="2107202153"/>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rtl="1"/>
            <a:r>
              <a:rPr lang="fa-IR" altLang="fa-IR" i="1" smtClean="0">
                <a:solidFill>
                  <a:schemeClr val="bg1"/>
                </a:solidFill>
                <a:cs typeface="B Lotus" pitchFamily="2" charset="-78"/>
              </a:rPr>
              <a:t>اقدامات اوليه در برخورد با مصدوم</a:t>
            </a:r>
            <a:r>
              <a:rPr lang="fa-IR" altLang="fa-IR" smtClean="0">
                <a:solidFill>
                  <a:schemeClr val="bg1"/>
                </a:solidFill>
                <a:cs typeface="B Lotus" pitchFamily="2" charset="-78"/>
              </a:rPr>
              <a:t>:</a:t>
            </a:r>
            <a:endParaRPr lang="fa-IR" altLang="fa-IR" smtClean="0"/>
          </a:p>
        </p:txBody>
      </p:sp>
      <p:sp>
        <p:nvSpPr>
          <p:cNvPr id="39939" name="Content Placeholder 2"/>
          <p:cNvSpPr>
            <a:spLocks noGrp="1"/>
          </p:cNvSpPr>
          <p:nvPr>
            <p:ph idx="1"/>
          </p:nvPr>
        </p:nvSpPr>
        <p:spPr/>
        <p:txBody>
          <a:bodyPr/>
          <a:lstStyle/>
          <a:p>
            <a:pPr algn="just" rtl="1"/>
            <a:r>
              <a:rPr lang="fa-IR" altLang="fa-IR" b="1" smtClean="0">
                <a:solidFill>
                  <a:schemeClr val="bg1"/>
                </a:solidFill>
                <a:cs typeface="B Lotus" pitchFamily="2" charset="-78"/>
              </a:rPr>
              <a:t>در صورت نياز احياء انجام شود.</a:t>
            </a:r>
          </a:p>
          <a:p>
            <a:pPr algn="just" rtl="1"/>
            <a:r>
              <a:rPr lang="fa-IR" altLang="fa-IR" b="1" smtClean="0">
                <a:solidFill>
                  <a:schemeClr val="bg1"/>
                </a:solidFill>
                <a:cs typeface="B Lotus" pitchFamily="2" charset="-78"/>
              </a:rPr>
              <a:t> لازم بذكر است كه از تنفس دهان به دهان بايد خودداري كرد و براي تنفس مصنوعي از يك آمبوبگ مجهز به فيلتر مناسب و پوشيده شده با مواد محافظ استفاده نمود.</a:t>
            </a:r>
          </a:p>
          <a:p>
            <a:pPr algn="just" rtl="1"/>
            <a:r>
              <a:rPr lang="fa-IR" altLang="fa-IR" b="1" smtClean="0">
                <a:solidFill>
                  <a:schemeClr val="bg1"/>
                </a:solidFill>
                <a:cs typeface="B Lotus" pitchFamily="2" charset="-78"/>
              </a:rPr>
              <a:t> در صورت امكان اكسيژن تراپي نيز انجام شود.</a:t>
            </a:r>
            <a:endParaRPr lang="en-US" altLang="fa-IR" b="1" smtClean="0">
              <a:solidFill>
                <a:schemeClr val="bg1"/>
              </a:solidFill>
              <a:cs typeface="B Lotus" pitchFamily="2" charset="-78"/>
            </a:endParaRPr>
          </a:p>
          <a:p>
            <a:pPr algn="r" rtl="1"/>
            <a:endParaRPr lang="fa-IR" altLang="fa-IR" smtClean="0"/>
          </a:p>
        </p:txBody>
      </p:sp>
    </p:spTree>
    <p:extLst>
      <p:ext uri="{BB962C8B-B14F-4D97-AF65-F5344CB8AC3E}">
        <p14:creationId xmlns:p14="http://schemas.microsoft.com/office/powerpoint/2010/main" val="2800981258"/>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fa-IR" altLang="fa-IR" smtClean="0">
                <a:solidFill>
                  <a:schemeClr val="bg1"/>
                </a:solidFill>
                <a:cs typeface="B Nazanin" pitchFamily="2" charset="-78"/>
              </a:rPr>
              <a:t>اقدامات در منطقه گرم</a:t>
            </a:r>
            <a:endParaRPr lang="fa-IR" altLang="fa-IR" smtClean="0"/>
          </a:p>
        </p:txBody>
      </p:sp>
      <p:sp>
        <p:nvSpPr>
          <p:cNvPr id="40963" name="Content Placeholder 2"/>
          <p:cNvSpPr>
            <a:spLocks noGrp="1"/>
          </p:cNvSpPr>
          <p:nvPr>
            <p:ph idx="1"/>
          </p:nvPr>
        </p:nvSpPr>
        <p:spPr/>
        <p:txBody>
          <a:bodyPr/>
          <a:lstStyle/>
          <a:p>
            <a:pPr algn="r" rtl="1"/>
            <a:r>
              <a:rPr lang="fa-IR" altLang="fa-IR" smtClean="0">
                <a:solidFill>
                  <a:srgbClr val="FFFF00"/>
                </a:solidFill>
              </a:rPr>
              <a:t>رفع آلودگی</a:t>
            </a:r>
          </a:p>
          <a:p>
            <a:pPr algn="r" rtl="1"/>
            <a:r>
              <a:rPr lang="fa-IR" altLang="fa-IR" smtClean="0">
                <a:solidFill>
                  <a:srgbClr val="FFFF00"/>
                </a:solidFill>
              </a:rPr>
              <a:t>اولویت بندی مصدومین</a:t>
            </a:r>
          </a:p>
          <a:p>
            <a:pPr algn="r" rtl="1"/>
            <a:r>
              <a:rPr lang="fa-IR" altLang="fa-IR" smtClean="0">
                <a:solidFill>
                  <a:srgbClr val="FFFF00"/>
                </a:solidFill>
              </a:rPr>
              <a:t>اقدامات کمکهای اولیه</a:t>
            </a:r>
          </a:p>
        </p:txBody>
      </p:sp>
    </p:spTree>
    <p:extLst>
      <p:ext uri="{BB962C8B-B14F-4D97-AF65-F5344CB8AC3E}">
        <p14:creationId xmlns:p14="http://schemas.microsoft.com/office/powerpoint/2010/main" val="1137561377"/>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rtl="1"/>
            <a:r>
              <a:rPr lang="fa-IR" altLang="fa-IR" b="1" smtClean="0">
                <a:solidFill>
                  <a:srgbClr val="FFFF00"/>
                </a:solidFill>
                <a:cs typeface="B Nazanin" pitchFamily="2" charset="-78"/>
              </a:rPr>
              <a:t>مدیریت مصدومین شیمیایی</a:t>
            </a:r>
            <a:br>
              <a:rPr lang="fa-IR" altLang="fa-IR" b="1" smtClean="0">
                <a:solidFill>
                  <a:srgbClr val="FFFF00"/>
                </a:solidFill>
                <a:cs typeface="B Nazanin" pitchFamily="2" charset="-78"/>
              </a:rPr>
            </a:br>
            <a:r>
              <a:rPr lang="fa-IR" altLang="fa-IR" b="1" smtClean="0">
                <a:solidFill>
                  <a:srgbClr val="FFFF00"/>
                </a:solidFill>
                <a:cs typeface="B Nazanin" pitchFamily="2" charset="-78"/>
              </a:rPr>
              <a:t>در اوژانس</a:t>
            </a:r>
          </a:p>
        </p:txBody>
      </p:sp>
      <p:sp>
        <p:nvSpPr>
          <p:cNvPr id="41987" name="Content Placeholder 2"/>
          <p:cNvSpPr>
            <a:spLocks noGrp="1"/>
          </p:cNvSpPr>
          <p:nvPr>
            <p:ph idx="1"/>
          </p:nvPr>
        </p:nvSpPr>
        <p:spPr/>
        <p:txBody>
          <a:bodyPr/>
          <a:lstStyle/>
          <a:p>
            <a:pPr algn="r" rtl="1"/>
            <a:r>
              <a:rPr lang="fa-IR" altLang="fa-IR" b="1" smtClean="0">
                <a:solidFill>
                  <a:schemeClr val="bg1"/>
                </a:solidFill>
                <a:cs typeface="B Nazanin" pitchFamily="2" charset="-78"/>
              </a:rPr>
              <a:t>تریاژ و جدا سازی مصدومین شیمیایی از غیر شیمیایی</a:t>
            </a:r>
          </a:p>
          <a:p>
            <a:pPr algn="r" rtl="1"/>
            <a:r>
              <a:rPr lang="fa-IR" altLang="fa-IR" b="1" smtClean="0">
                <a:solidFill>
                  <a:schemeClr val="bg1"/>
                </a:solidFill>
                <a:cs typeface="B Nazanin" pitchFamily="2" charset="-78"/>
              </a:rPr>
              <a:t>رفع آلودگی شیمیایی با استفاده از دوش آب</a:t>
            </a:r>
          </a:p>
          <a:p>
            <a:pPr algn="r" rtl="1"/>
            <a:r>
              <a:rPr lang="fa-IR" altLang="fa-IR" b="1" smtClean="0">
                <a:solidFill>
                  <a:schemeClr val="bg1"/>
                </a:solidFill>
                <a:cs typeface="B Nazanin" pitchFamily="2" charset="-78"/>
              </a:rPr>
              <a:t>پروتکل</a:t>
            </a:r>
            <a:r>
              <a:rPr lang="en-US" altLang="fa-IR" b="1" smtClean="0">
                <a:solidFill>
                  <a:schemeClr val="bg1"/>
                </a:solidFill>
                <a:cs typeface="B Nazanin" pitchFamily="2" charset="-78"/>
              </a:rPr>
              <a:t>ATLS</a:t>
            </a:r>
            <a:r>
              <a:rPr lang="fa-IR" altLang="fa-IR" b="1" smtClean="0">
                <a:solidFill>
                  <a:schemeClr val="bg1"/>
                </a:solidFill>
                <a:cs typeface="B Nazanin" pitchFamily="2" charset="-78"/>
              </a:rPr>
              <a:t> </a:t>
            </a:r>
          </a:p>
          <a:p>
            <a:pPr algn="r" rtl="1"/>
            <a:r>
              <a:rPr lang="fa-IR" altLang="fa-IR" b="1" smtClean="0">
                <a:solidFill>
                  <a:schemeClr val="bg1"/>
                </a:solidFill>
                <a:cs typeface="B Nazanin" pitchFamily="2" charset="-78"/>
              </a:rPr>
              <a:t>بکار بردن آنتی دوتها و مراقبتهای اختصاصی</a:t>
            </a:r>
          </a:p>
        </p:txBody>
      </p:sp>
    </p:spTree>
    <p:extLst>
      <p:ext uri="{BB962C8B-B14F-4D97-AF65-F5344CB8AC3E}">
        <p14:creationId xmlns:p14="http://schemas.microsoft.com/office/powerpoint/2010/main" val="1488129123"/>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99763" cy="620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589286"/>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ChangeArrowheads="1"/>
          </p:cNvSpPr>
          <p:nvPr/>
        </p:nvSpPr>
        <p:spPr bwMode="auto">
          <a:xfrm>
            <a:off x="3125557" y="279076"/>
            <a:ext cx="3363998" cy="769441"/>
          </a:xfrm>
          <a:prstGeom prst="rect">
            <a:avLst/>
          </a:prstGeom>
          <a:noFill/>
          <a:ln w="9525">
            <a:noFill/>
            <a:miter lim="800000"/>
            <a:headEnd/>
            <a:tailEnd/>
          </a:ln>
          <a:effectLst/>
        </p:spPr>
        <p:txBody>
          <a:bodyPr wrap="none">
            <a:spAutoFit/>
          </a:bodyPr>
          <a:lstStyle/>
          <a:p>
            <a:pPr>
              <a:defRPr/>
            </a:pPr>
            <a:r>
              <a:rPr lang="en-US" sz="4400" b="1" dirty="0">
                <a:solidFill>
                  <a:srgbClr val="FFFF00"/>
                </a:solidFill>
                <a:effectLst>
                  <a:outerShdw blurRad="38100" dist="38100" dir="2700000" algn="tl">
                    <a:srgbClr val="C0C0C0"/>
                  </a:outerShdw>
                </a:effectLst>
                <a:latin typeface="Garamond" pitchFamily="18" charset="0"/>
                <a:cs typeface="Arial" charset="0"/>
              </a:rPr>
              <a:t>Management</a:t>
            </a:r>
          </a:p>
        </p:txBody>
      </p:sp>
      <p:sp>
        <p:nvSpPr>
          <p:cNvPr id="47110" name="Text Box 6"/>
          <p:cNvSpPr txBox="1">
            <a:spLocks noChangeArrowheads="1"/>
          </p:cNvSpPr>
          <p:nvPr/>
        </p:nvSpPr>
        <p:spPr bwMode="auto">
          <a:xfrm>
            <a:off x="1951833" y="1453456"/>
            <a:ext cx="8294818"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cs typeface="Times New Roman" pitchFamily="18" charset="0"/>
              </a:defRPr>
            </a:lvl1pPr>
            <a:lvl2pPr>
              <a:defRPr sz="28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000">
                <a:solidFill>
                  <a:schemeClr val="tx1"/>
                </a:solidFill>
                <a:latin typeface="Times New Roman" pitchFamily="18" charset="0"/>
                <a:cs typeface="Times New Roman" pitchFamily="18" charset="0"/>
              </a:defRPr>
            </a:lvl4pPr>
            <a:lvl5pPr>
              <a:defRPr sz="2000">
                <a:solidFill>
                  <a:schemeClr val="tx1"/>
                </a:solidFill>
                <a:latin typeface="Times New Roman" pitchFamily="18" charset="0"/>
                <a:cs typeface="Times New Roman" pitchFamily="18" charset="0"/>
              </a:defRPr>
            </a:lvl5pPr>
            <a:lvl6pPr eaLnBrk="0" hangingPunct="0">
              <a:defRPr sz="2000">
                <a:solidFill>
                  <a:schemeClr val="tx1"/>
                </a:solidFill>
                <a:latin typeface="Times New Roman" pitchFamily="18" charset="0"/>
                <a:cs typeface="Times New Roman" pitchFamily="18" charset="0"/>
              </a:defRPr>
            </a:lvl6pPr>
            <a:lvl7pPr eaLnBrk="0" hangingPunct="0">
              <a:defRPr sz="2000">
                <a:solidFill>
                  <a:schemeClr val="tx1"/>
                </a:solidFill>
                <a:latin typeface="Times New Roman" pitchFamily="18" charset="0"/>
                <a:cs typeface="Times New Roman" pitchFamily="18" charset="0"/>
              </a:defRPr>
            </a:lvl7pPr>
            <a:lvl8pPr eaLnBrk="0" hangingPunct="0">
              <a:defRPr sz="2000">
                <a:solidFill>
                  <a:schemeClr val="tx1"/>
                </a:solidFill>
                <a:latin typeface="Times New Roman" pitchFamily="18" charset="0"/>
                <a:cs typeface="Times New Roman" pitchFamily="18" charset="0"/>
              </a:defRPr>
            </a:lvl8pPr>
            <a:lvl9pPr eaLnBrk="0" hangingPunct="0">
              <a:defRPr sz="2000">
                <a:solidFill>
                  <a:schemeClr val="tx1"/>
                </a:solidFill>
                <a:latin typeface="Times New Roman" pitchFamily="18" charset="0"/>
                <a:cs typeface="Times New Roman" pitchFamily="18" charset="0"/>
              </a:defRPr>
            </a:lvl9pPr>
          </a:lstStyle>
          <a:p>
            <a:pPr algn="r" rtl="1">
              <a:lnSpc>
                <a:spcPct val="110000"/>
              </a:lnSpc>
              <a:buClr>
                <a:srgbClr val="FF0066"/>
              </a:buClr>
              <a:buSzPct val="155000"/>
              <a:buFont typeface="Wingdings" pitchFamily="2" charset="2"/>
              <a:buChar char="ü"/>
            </a:pPr>
            <a:r>
              <a:rPr lang="fa-IR" altLang="fa-IR" b="1">
                <a:solidFill>
                  <a:schemeClr val="bg1"/>
                </a:solidFill>
                <a:cs typeface="B Nazanin" pitchFamily="2" charset="-78"/>
              </a:rPr>
              <a:t>اجرای پروتکل</a:t>
            </a:r>
            <a:r>
              <a:rPr lang="en-US" altLang="fa-IR" b="1">
                <a:solidFill>
                  <a:schemeClr val="bg1"/>
                </a:solidFill>
                <a:cs typeface="B Nazanin" pitchFamily="2" charset="-78"/>
              </a:rPr>
              <a:t>ATLS</a:t>
            </a:r>
            <a:endParaRPr lang="fa-IR" altLang="fa-IR" b="1">
              <a:solidFill>
                <a:schemeClr val="bg1"/>
              </a:solidFill>
              <a:cs typeface="B Nazanin" pitchFamily="2" charset="-78"/>
            </a:endParaRPr>
          </a:p>
          <a:p>
            <a:pPr algn="r" rtl="1">
              <a:lnSpc>
                <a:spcPct val="110000"/>
              </a:lnSpc>
              <a:buClr>
                <a:srgbClr val="FF0066"/>
              </a:buClr>
              <a:buSzPct val="155000"/>
              <a:buFont typeface="Wingdings" pitchFamily="2" charset="2"/>
              <a:buChar char="ü"/>
            </a:pPr>
            <a:r>
              <a:rPr lang="fa-IR" altLang="fa-IR" b="1">
                <a:solidFill>
                  <a:schemeClr val="bg1"/>
                </a:solidFill>
                <a:cs typeface="B Nazanin" pitchFamily="2" charset="-78"/>
              </a:rPr>
              <a:t>کترل علائم حیاتی</a:t>
            </a:r>
          </a:p>
          <a:p>
            <a:pPr algn="r" rtl="1">
              <a:lnSpc>
                <a:spcPct val="110000"/>
              </a:lnSpc>
              <a:buClr>
                <a:srgbClr val="FF0066"/>
              </a:buClr>
              <a:buSzPct val="155000"/>
              <a:buFont typeface="Wingdings" pitchFamily="2" charset="2"/>
              <a:buChar char="ü"/>
            </a:pPr>
            <a:r>
              <a:rPr lang="fa-IR" altLang="fa-IR" b="1">
                <a:solidFill>
                  <a:schemeClr val="bg1"/>
                </a:solidFill>
                <a:cs typeface="B Nazanin" pitchFamily="2" charset="-78"/>
              </a:rPr>
              <a:t>رفع آلودگی: لباس ، دوش آب و صابون(آّب نسبتا گرم با فشار پایین، جلو گیری از هیپوترمی)</a:t>
            </a:r>
          </a:p>
          <a:p>
            <a:pPr algn="r" rtl="1">
              <a:lnSpc>
                <a:spcPct val="110000"/>
              </a:lnSpc>
              <a:buClr>
                <a:srgbClr val="FF0066"/>
              </a:buClr>
              <a:buSzPct val="155000"/>
              <a:buFont typeface="Wingdings" pitchFamily="2" charset="2"/>
              <a:buChar char="ü"/>
            </a:pPr>
            <a:r>
              <a:rPr lang="fa-IR" altLang="fa-IR" b="1">
                <a:solidFill>
                  <a:schemeClr val="bg1"/>
                </a:solidFill>
                <a:cs typeface="B Nazanin" pitchFamily="2" charset="-78"/>
              </a:rPr>
              <a:t>مراقبتهای تنفسی:ارزیابی، انتوباسیون،تامین اکسیژن،تهویه با فشار مثبت، رسیدگی به ادم ریه ، بکار بردن داروهای ریوی</a:t>
            </a:r>
          </a:p>
          <a:p>
            <a:pPr algn="r" rtl="1">
              <a:lnSpc>
                <a:spcPct val="110000"/>
              </a:lnSpc>
              <a:buClr>
                <a:srgbClr val="FF0066"/>
              </a:buClr>
              <a:buSzPct val="155000"/>
              <a:buFont typeface="Wingdings" pitchFamily="2" charset="2"/>
              <a:buChar char="ü"/>
            </a:pPr>
            <a:r>
              <a:rPr lang="fa-IR" altLang="fa-IR" b="1">
                <a:solidFill>
                  <a:schemeClr val="bg1"/>
                </a:solidFill>
                <a:cs typeface="B Nazanin" pitchFamily="2" charset="-78"/>
              </a:rPr>
              <a:t>مراقبتهای قلبی – عروقی و رسیدگی به شوک</a:t>
            </a:r>
          </a:p>
          <a:p>
            <a:pPr algn="r" rtl="1">
              <a:lnSpc>
                <a:spcPct val="110000"/>
              </a:lnSpc>
              <a:buClr>
                <a:srgbClr val="FF0066"/>
              </a:buClr>
              <a:buSzPct val="155000"/>
              <a:buFont typeface="Wingdings" pitchFamily="2" charset="2"/>
              <a:buChar char="ü"/>
            </a:pPr>
            <a:r>
              <a:rPr lang="fa-IR" altLang="fa-IR" b="1">
                <a:solidFill>
                  <a:schemeClr val="bg1"/>
                </a:solidFill>
                <a:cs typeface="B Nazanin" pitchFamily="2" charset="-78"/>
              </a:rPr>
              <a:t>رسیدگی به تشنج</a:t>
            </a:r>
          </a:p>
        </p:txBody>
      </p:sp>
    </p:spTree>
    <p:extLst>
      <p:ext uri="{BB962C8B-B14F-4D97-AF65-F5344CB8AC3E}">
        <p14:creationId xmlns:p14="http://schemas.microsoft.com/office/powerpoint/2010/main" val="2032328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ppt_x"/>
                                          </p:val>
                                        </p:tav>
                                        <p:tav tm="100000">
                                          <p:val>
                                            <p:strVal val="#ppt_x"/>
                                          </p:val>
                                        </p:tav>
                                      </p:tavLst>
                                    </p:anim>
                                    <p:anim calcmode="lin" valueType="num">
                                      <p:cBhvr additive="base">
                                        <p:cTn id="8"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additive="base">
                                        <p:cTn id="13" dur="500" fill="hold"/>
                                        <p:tgtEl>
                                          <p:spTgt spid="47110"/>
                                        </p:tgtEl>
                                        <p:attrNameLst>
                                          <p:attrName>ppt_x</p:attrName>
                                        </p:attrNameLst>
                                      </p:cBhvr>
                                      <p:tavLst>
                                        <p:tav tm="0">
                                          <p:val>
                                            <p:strVal val="#ppt_x"/>
                                          </p:val>
                                        </p:tav>
                                        <p:tav tm="100000">
                                          <p:val>
                                            <p:strVal val="#ppt_x"/>
                                          </p:val>
                                        </p:tav>
                                      </p:tavLst>
                                    </p:anim>
                                    <p:anim calcmode="lin" valueType="num">
                                      <p:cBhvr additive="base">
                                        <p:cTn id="14"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110">
                                            <p:txEl>
                                              <p:pRg st="0" end="0"/>
                                            </p:txEl>
                                          </p:spTgt>
                                        </p:tgtEl>
                                        <p:attrNameLst>
                                          <p:attrName>style.visibility</p:attrName>
                                        </p:attrNameLst>
                                      </p:cBhvr>
                                      <p:to>
                                        <p:strVal val="visible"/>
                                      </p:to>
                                    </p:set>
                                    <p:anim calcmode="lin" valueType="num">
                                      <p:cBhvr additive="base">
                                        <p:cTn id="19" dur="500" fill="hold"/>
                                        <p:tgtEl>
                                          <p:spTgt spid="471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110">
                                            <p:txEl>
                                              <p:pRg st="1" end="1"/>
                                            </p:txEl>
                                          </p:spTgt>
                                        </p:tgtEl>
                                        <p:attrNameLst>
                                          <p:attrName>style.visibility</p:attrName>
                                        </p:attrNameLst>
                                      </p:cBhvr>
                                      <p:to>
                                        <p:strVal val="visible"/>
                                      </p:to>
                                    </p:set>
                                    <p:anim calcmode="lin" valueType="num">
                                      <p:cBhvr additive="base">
                                        <p:cTn id="23" dur="500" fill="hold"/>
                                        <p:tgtEl>
                                          <p:spTgt spid="471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110">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7110">
                                            <p:txEl>
                                              <p:pRg st="2" end="2"/>
                                            </p:txEl>
                                          </p:spTgt>
                                        </p:tgtEl>
                                        <p:attrNameLst>
                                          <p:attrName>style.visibility</p:attrName>
                                        </p:attrNameLst>
                                      </p:cBhvr>
                                      <p:to>
                                        <p:strVal val="visible"/>
                                      </p:to>
                                    </p:set>
                                    <p:anim calcmode="lin" valueType="num">
                                      <p:cBhvr additive="base">
                                        <p:cTn id="27" dur="500" fill="hold"/>
                                        <p:tgtEl>
                                          <p:spTgt spid="4711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10">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7110">
                                            <p:txEl>
                                              <p:pRg st="3" end="3"/>
                                            </p:txEl>
                                          </p:spTgt>
                                        </p:tgtEl>
                                        <p:attrNameLst>
                                          <p:attrName>style.visibility</p:attrName>
                                        </p:attrNameLst>
                                      </p:cBhvr>
                                      <p:to>
                                        <p:strVal val="visible"/>
                                      </p:to>
                                    </p:set>
                                    <p:anim calcmode="lin" valueType="num">
                                      <p:cBhvr additive="base">
                                        <p:cTn id="31" dur="500" fill="hold"/>
                                        <p:tgtEl>
                                          <p:spTgt spid="471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10">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110">
                                            <p:txEl>
                                              <p:pRg st="4" end="4"/>
                                            </p:txEl>
                                          </p:spTgt>
                                        </p:tgtEl>
                                        <p:attrNameLst>
                                          <p:attrName>style.visibility</p:attrName>
                                        </p:attrNameLst>
                                      </p:cBhvr>
                                      <p:to>
                                        <p:strVal val="visible"/>
                                      </p:to>
                                    </p:set>
                                    <p:anim calcmode="lin" valueType="num">
                                      <p:cBhvr additive="base">
                                        <p:cTn id="35" dur="500" fill="hold"/>
                                        <p:tgtEl>
                                          <p:spTgt spid="47110">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110">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110">
                                            <p:txEl>
                                              <p:pRg st="5" end="5"/>
                                            </p:txEl>
                                          </p:spTgt>
                                        </p:tgtEl>
                                        <p:attrNameLst>
                                          <p:attrName>style.visibility</p:attrName>
                                        </p:attrNameLst>
                                      </p:cBhvr>
                                      <p:to>
                                        <p:strVal val="visible"/>
                                      </p:to>
                                    </p:set>
                                    <p:anim calcmode="lin" valueType="num">
                                      <p:cBhvr additive="base">
                                        <p:cTn id="39" dur="500" fill="hold"/>
                                        <p:tgtEl>
                                          <p:spTgt spid="47110">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71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FF00"/>
                </a:solidFill>
                <a:effectLst>
                  <a:outerShdw blurRad="38100" dist="38100" dir="2700000" algn="tl">
                    <a:srgbClr val="C0C0C0"/>
                  </a:outerShdw>
                </a:effectLst>
                <a:latin typeface="Garamond" pitchFamily="18" charset="0"/>
                <a:cs typeface="Arial" charset="0"/>
              </a:rPr>
              <a:t>Management</a:t>
            </a:r>
            <a:r>
              <a:rPr lang="en-US" b="1" dirty="0">
                <a:solidFill>
                  <a:srgbClr val="FFFF00"/>
                </a:solidFill>
                <a:effectLst>
                  <a:outerShdw blurRad="38100" dist="38100" dir="2700000" algn="tl">
                    <a:srgbClr val="C0C0C0"/>
                  </a:outerShdw>
                </a:effectLst>
                <a:latin typeface="Garamond" pitchFamily="18" charset="0"/>
                <a:cs typeface="Arial" charset="0"/>
              </a:rPr>
              <a:t/>
            </a:r>
            <a:br>
              <a:rPr lang="en-US" b="1" dirty="0">
                <a:solidFill>
                  <a:srgbClr val="FFFF00"/>
                </a:solidFill>
                <a:effectLst>
                  <a:outerShdw blurRad="38100" dist="38100" dir="2700000" algn="tl">
                    <a:srgbClr val="C0C0C0"/>
                  </a:outerShdw>
                </a:effectLst>
                <a:latin typeface="Garamond" pitchFamily="18" charset="0"/>
                <a:cs typeface="Arial" charset="0"/>
              </a:rPr>
            </a:br>
            <a:endParaRPr lang="fa-IR" dirty="0"/>
          </a:p>
        </p:txBody>
      </p:sp>
      <p:sp>
        <p:nvSpPr>
          <p:cNvPr id="37891" name="Content Placeholder 2"/>
          <p:cNvSpPr>
            <a:spLocks noGrp="1"/>
          </p:cNvSpPr>
          <p:nvPr>
            <p:ph idx="1"/>
          </p:nvPr>
        </p:nvSpPr>
        <p:spPr/>
        <p:txBody>
          <a:bodyPr/>
          <a:lstStyle/>
          <a:p>
            <a:pPr algn="r" rtl="1" eaLnBrk="1" hangingPunct="1">
              <a:lnSpc>
                <a:spcPct val="110000"/>
              </a:lnSpc>
              <a:spcBef>
                <a:spcPct val="0"/>
              </a:spcBef>
              <a:buClr>
                <a:srgbClr val="FF0066"/>
              </a:buClr>
              <a:buSzPct val="155000"/>
              <a:buFont typeface="Wingdings" pitchFamily="2" charset="2"/>
              <a:buChar char="ü"/>
            </a:pPr>
            <a:r>
              <a:rPr lang="fa-IR" altLang="fa-IR" b="1" smtClean="0">
                <a:solidFill>
                  <a:schemeClr val="bg1"/>
                </a:solidFill>
                <a:cs typeface="B Nazanin" pitchFamily="2" charset="-78"/>
              </a:rPr>
              <a:t>مراقبتهای چشمی:شستشو، بستن</a:t>
            </a:r>
          </a:p>
          <a:p>
            <a:pPr algn="r" rtl="1" eaLnBrk="1" hangingPunct="1">
              <a:lnSpc>
                <a:spcPct val="110000"/>
              </a:lnSpc>
              <a:spcBef>
                <a:spcPct val="0"/>
              </a:spcBef>
              <a:buClr>
                <a:srgbClr val="FF0066"/>
              </a:buClr>
              <a:buSzPct val="155000"/>
              <a:buFont typeface="Wingdings" pitchFamily="2" charset="2"/>
              <a:buChar char="ü"/>
            </a:pPr>
            <a:r>
              <a:rPr lang="fa-IR" altLang="fa-IR" b="1" smtClean="0">
                <a:solidFill>
                  <a:schemeClr val="bg1"/>
                </a:solidFill>
                <a:cs typeface="B Nazanin" pitchFamily="2" charset="-78"/>
              </a:rPr>
              <a:t>مراقبتهای پوستی سوختگی:پانسمان تاول،مایع درمانی</a:t>
            </a:r>
          </a:p>
          <a:p>
            <a:pPr algn="r" rtl="1" eaLnBrk="1" hangingPunct="1">
              <a:lnSpc>
                <a:spcPct val="110000"/>
              </a:lnSpc>
              <a:spcBef>
                <a:spcPct val="0"/>
              </a:spcBef>
              <a:buClr>
                <a:srgbClr val="FF0066"/>
              </a:buClr>
              <a:buSzPct val="155000"/>
              <a:buFont typeface="Wingdings" pitchFamily="2" charset="2"/>
              <a:buChar char="ü"/>
            </a:pPr>
            <a:r>
              <a:rPr lang="fa-IR" altLang="fa-IR" b="1" smtClean="0">
                <a:solidFill>
                  <a:schemeClr val="bg1"/>
                </a:solidFill>
                <a:cs typeface="B Nazanin" pitchFamily="2" charset="-78"/>
              </a:rPr>
              <a:t>تسکین درد</a:t>
            </a:r>
          </a:p>
          <a:p>
            <a:pPr algn="r" rtl="1" eaLnBrk="1" hangingPunct="1">
              <a:lnSpc>
                <a:spcPct val="110000"/>
              </a:lnSpc>
              <a:spcBef>
                <a:spcPct val="0"/>
              </a:spcBef>
              <a:buClr>
                <a:srgbClr val="FF0066"/>
              </a:buClr>
              <a:buSzPct val="155000"/>
              <a:buFont typeface="Wingdings" pitchFamily="2" charset="2"/>
              <a:buChar char="ü"/>
            </a:pPr>
            <a:r>
              <a:rPr lang="fa-IR" altLang="fa-IR" b="1" smtClean="0">
                <a:solidFill>
                  <a:schemeClr val="bg1"/>
                </a:solidFill>
                <a:cs typeface="B Nazanin" pitchFamily="2" charset="-78"/>
              </a:rPr>
              <a:t>مراقبتهای گوارشی:</a:t>
            </a:r>
            <a:r>
              <a:rPr lang="en-US" altLang="fa-IR" b="1" smtClean="0">
                <a:solidFill>
                  <a:schemeClr val="bg1"/>
                </a:solidFill>
                <a:cs typeface="B Nazanin" pitchFamily="2" charset="-78"/>
              </a:rPr>
              <a:t>NGT</a:t>
            </a:r>
            <a:r>
              <a:rPr lang="fa-IR" altLang="fa-IR" b="1" smtClean="0">
                <a:solidFill>
                  <a:schemeClr val="bg1"/>
                </a:solidFill>
                <a:cs typeface="B Nazanin" pitchFamily="2" charset="-78"/>
              </a:rPr>
              <a:t>، شستشو</a:t>
            </a:r>
          </a:p>
          <a:p>
            <a:pPr algn="r" rtl="1" eaLnBrk="1" hangingPunct="1">
              <a:lnSpc>
                <a:spcPct val="110000"/>
              </a:lnSpc>
              <a:spcBef>
                <a:spcPct val="0"/>
              </a:spcBef>
              <a:buClr>
                <a:srgbClr val="FF0066"/>
              </a:buClr>
              <a:buSzPct val="155000"/>
              <a:buFont typeface="Wingdings" pitchFamily="2" charset="2"/>
              <a:buChar char="ü"/>
            </a:pPr>
            <a:r>
              <a:rPr lang="fa-IR" altLang="fa-IR" b="1" smtClean="0">
                <a:solidFill>
                  <a:schemeClr val="bg1"/>
                </a:solidFill>
                <a:cs typeface="B Nazanin" pitchFamily="2" charset="-78"/>
              </a:rPr>
              <a:t>کنترل جذب و دفع</a:t>
            </a:r>
          </a:p>
          <a:p>
            <a:pPr algn="r" rtl="1"/>
            <a:endParaRPr lang="fa-IR" altLang="fa-IR" smtClean="0"/>
          </a:p>
        </p:txBody>
      </p:sp>
    </p:spTree>
    <p:extLst>
      <p:ext uri="{BB962C8B-B14F-4D97-AF65-F5344CB8AC3E}">
        <p14:creationId xmlns:p14="http://schemas.microsoft.com/office/powerpoint/2010/main" val="3601915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 calcmode="lin" valueType="num">
                                      <p:cBhvr additive="base">
                                        <p:cTn id="19"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2" end="2"/>
                                            </p:txEl>
                                          </p:spTgt>
                                        </p:tgtEl>
                                        <p:attrNameLst>
                                          <p:attrName>style.visibility</p:attrName>
                                        </p:attrNameLst>
                                      </p:cBhvr>
                                      <p:to>
                                        <p:strVal val="visible"/>
                                      </p:to>
                                    </p:set>
                                    <p:anim calcmode="lin" valueType="num">
                                      <p:cBhvr additive="base">
                                        <p:cTn id="25"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 calcmode="lin" valueType="num">
                                      <p:cBhvr additive="base">
                                        <p:cTn id="31"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1">
                                            <p:txEl>
                                              <p:pRg st="4" end="4"/>
                                            </p:txEl>
                                          </p:spTgt>
                                        </p:tgtEl>
                                        <p:attrNameLst>
                                          <p:attrName>style.visibility</p:attrName>
                                        </p:attrNameLst>
                                      </p:cBhvr>
                                      <p:to>
                                        <p:strVal val="visible"/>
                                      </p:to>
                                    </p:set>
                                    <p:anim calcmode="lin" valueType="num">
                                      <p:cBhvr additive="base">
                                        <p:cTn id="37"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89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FF00"/>
                </a:solidFill>
                <a:effectLst>
                  <a:outerShdw blurRad="38100" dist="38100" dir="2700000" algn="tl">
                    <a:srgbClr val="C0C0C0"/>
                  </a:outerShdw>
                </a:effectLst>
                <a:latin typeface="Garamond" pitchFamily="18" charset="0"/>
                <a:cs typeface="Arial" charset="0"/>
              </a:rPr>
              <a:t>Management</a:t>
            </a:r>
            <a:endParaRPr lang="fa-IR" dirty="0"/>
          </a:p>
        </p:txBody>
      </p:sp>
      <p:sp>
        <p:nvSpPr>
          <p:cNvPr id="38915" name="Content Placeholder 2"/>
          <p:cNvSpPr>
            <a:spLocks noGrp="1"/>
          </p:cNvSpPr>
          <p:nvPr>
            <p:ph idx="1"/>
          </p:nvPr>
        </p:nvSpPr>
        <p:spPr>
          <a:xfrm>
            <a:off x="809983" y="1767946"/>
            <a:ext cx="9522917" cy="3671888"/>
          </a:xfrm>
        </p:spPr>
        <p:txBody>
          <a:bodyPr>
            <a:normAutofit lnSpcReduction="10000"/>
          </a:bodyPr>
          <a:lstStyle/>
          <a:p>
            <a:pPr algn="r" rtl="1"/>
            <a:r>
              <a:rPr lang="fa-IR" altLang="fa-IR" sz="4000" smtClean="0">
                <a:solidFill>
                  <a:schemeClr val="bg1"/>
                </a:solidFill>
                <a:cs typeface="0 Nazanin" pitchFamily="2" charset="-78"/>
              </a:rPr>
              <a:t>بکاربردن آنتی دوتهای عامل سیانید</a:t>
            </a:r>
          </a:p>
          <a:p>
            <a:pPr algn="r" rtl="1"/>
            <a:r>
              <a:rPr lang="fa-IR" altLang="fa-IR" sz="4000" smtClean="0">
                <a:solidFill>
                  <a:schemeClr val="bg1"/>
                </a:solidFill>
                <a:cs typeface="0 Nazanin" pitchFamily="2" charset="-78"/>
              </a:rPr>
              <a:t>آمیل نیتریت ، نیتریت سدیم ، تیوسولفات سدیم</a:t>
            </a:r>
          </a:p>
          <a:p>
            <a:pPr algn="r" rtl="1"/>
            <a:r>
              <a:rPr lang="fa-IR" altLang="fa-IR" sz="4000" smtClean="0">
                <a:solidFill>
                  <a:schemeClr val="bg1"/>
                </a:solidFill>
                <a:cs typeface="0 Nazanin" pitchFamily="2" charset="-78"/>
              </a:rPr>
              <a:t>نیتریت سدیم: 300 میلی گرم(10 سی سی محلول3%) به صورت وریدی در 5 دقیقه</a:t>
            </a:r>
          </a:p>
          <a:p>
            <a:pPr algn="r" rtl="1"/>
            <a:r>
              <a:rPr lang="fa-IR" altLang="fa-IR" sz="4000" smtClean="0">
                <a:solidFill>
                  <a:schemeClr val="bg1"/>
                </a:solidFill>
                <a:cs typeface="0 Nazanin" pitchFamily="2" charset="-78"/>
              </a:rPr>
              <a:t>تیوسولفات سدیم:12/5 گرم(50 سی سی محلول25%) وریدی در 5 دقیقه</a:t>
            </a:r>
          </a:p>
        </p:txBody>
      </p:sp>
    </p:spTree>
    <p:extLst>
      <p:ext uri="{BB962C8B-B14F-4D97-AF65-F5344CB8AC3E}">
        <p14:creationId xmlns:p14="http://schemas.microsoft.com/office/powerpoint/2010/main" val="2883591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2" end="2"/>
                                            </p:txEl>
                                          </p:spTgt>
                                        </p:tgtEl>
                                        <p:attrNameLst>
                                          <p:attrName>style.visibility</p:attrName>
                                        </p:attrNameLst>
                                      </p:cBhvr>
                                      <p:to>
                                        <p:strVal val="visible"/>
                                      </p:to>
                                    </p:set>
                                    <p:anim calcmode="lin" valueType="num">
                                      <p:cBhvr additive="base">
                                        <p:cTn id="2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3" end="3"/>
                                            </p:txEl>
                                          </p:spTgt>
                                        </p:tgtEl>
                                        <p:attrNameLst>
                                          <p:attrName>style.visibility</p:attrName>
                                        </p:attrNameLst>
                                      </p:cBhvr>
                                      <p:to>
                                        <p:strVal val="visible"/>
                                      </p:to>
                                    </p:set>
                                    <p:anim calcmode="lin" valueType="num">
                                      <p:cBhvr additive="base">
                                        <p:cTn id="31"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91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FF00"/>
                </a:solidFill>
                <a:effectLst>
                  <a:outerShdw blurRad="38100" dist="38100" dir="2700000" algn="tl">
                    <a:srgbClr val="C0C0C0"/>
                  </a:outerShdw>
                </a:effectLst>
                <a:latin typeface="Garamond" pitchFamily="18" charset="0"/>
                <a:cs typeface="Arial" charset="0"/>
              </a:rPr>
              <a:t>Management</a:t>
            </a:r>
            <a:endParaRPr lang="fa-IR" dirty="0"/>
          </a:p>
        </p:txBody>
      </p:sp>
      <p:sp>
        <p:nvSpPr>
          <p:cNvPr id="39939" name="Content Placeholder 2"/>
          <p:cNvSpPr>
            <a:spLocks noGrp="1"/>
          </p:cNvSpPr>
          <p:nvPr>
            <p:ph idx="1"/>
          </p:nvPr>
        </p:nvSpPr>
        <p:spPr/>
        <p:txBody>
          <a:bodyPr/>
          <a:lstStyle/>
          <a:p>
            <a:pPr algn="r" rtl="1"/>
            <a:r>
              <a:rPr lang="fa-IR" altLang="fa-IR" sz="3600" b="1" smtClean="0">
                <a:solidFill>
                  <a:schemeClr val="bg1"/>
                </a:solidFill>
                <a:cs typeface="0 Nazanin" pitchFamily="2" charset="-78"/>
              </a:rPr>
              <a:t>بکاربردن آنتی دوت ارگانو فسفاتها:</a:t>
            </a:r>
          </a:p>
          <a:p>
            <a:pPr algn="r" rtl="1"/>
            <a:r>
              <a:rPr lang="fa-IR" altLang="fa-IR" sz="3600" b="1" smtClean="0">
                <a:solidFill>
                  <a:schemeClr val="bg1"/>
                </a:solidFill>
                <a:cs typeface="0 Nazanin" pitchFamily="2" charset="-78"/>
              </a:rPr>
              <a:t>آتروپین: مهار کننده سیستم پاراسمپاتیک و مهار کننده استیل کولین: کاهش دهنده ترشحات، افزایش دهنده ضربان قلب – مقدار مصرف 2 کیت و در صورت نیاز 3 کیت</a:t>
            </a:r>
          </a:p>
          <a:p>
            <a:pPr algn="r" rtl="1"/>
            <a:r>
              <a:rPr lang="fa-IR" altLang="fa-IR" sz="3600" b="1" smtClean="0">
                <a:solidFill>
                  <a:schemeClr val="bg1"/>
                </a:solidFill>
                <a:cs typeface="0 Nazanin" pitchFamily="2" charset="-78"/>
              </a:rPr>
              <a:t>پرالیدوکسایم: فعال کننده کولین استراز: مقدار مصرف: 2-1 گرم به صورت دریپ در 100 سی سی نرمال سالین در مدت 15 دقیقه(10 میلی گرم /کیلو در یک ساعت)</a:t>
            </a:r>
          </a:p>
        </p:txBody>
      </p:sp>
    </p:spTree>
    <p:extLst>
      <p:ext uri="{BB962C8B-B14F-4D97-AF65-F5344CB8AC3E}">
        <p14:creationId xmlns:p14="http://schemas.microsoft.com/office/powerpoint/2010/main" val="4094727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additive="base">
                                        <p:cTn id="13"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 calcmode="lin" valueType="num">
                                      <p:cBhvr additive="base">
                                        <p:cTn id="19"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2" end="2"/>
                                            </p:txEl>
                                          </p:spTgt>
                                        </p:tgtEl>
                                        <p:attrNameLst>
                                          <p:attrName>style.visibility</p:attrName>
                                        </p:attrNameLst>
                                      </p:cBhvr>
                                      <p:to>
                                        <p:strVal val="visible"/>
                                      </p:to>
                                    </p:set>
                                    <p:anim calcmode="lin" valueType="num">
                                      <p:cBhvr additive="base">
                                        <p:cTn id="25"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93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fa-IR" altLang="fa-IR" b="1" smtClean="0">
                <a:solidFill>
                  <a:srgbClr val="FFFF00"/>
                </a:solidFill>
                <a:cs typeface="0 Nazanin" pitchFamily="2" charset="-78"/>
              </a:rPr>
              <a:t>آتروپین</a:t>
            </a:r>
          </a:p>
        </p:txBody>
      </p:sp>
      <p:sp>
        <p:nvSpPr>
          <p:cNvPr id="40963" name="Content Placeholder 2"/>
          <p:cNvSpPr>
            <a:spLocks noGrp="1"/>
          </p:cNvSpPr>
          <p:nvPr>
            <p:ph idx="1"/>
          </p:nvPr>
        </p:nvSpPr>
        <p:spPr/>
        <p:txBody>
          <a:bodyPr/>
          <a:lstStyle/>
          <a:p>
            <a:pPr algn="just" rtl="1"/>
            <a:r>
              <a:rPr lang="fa-IR" altLang="fa-IR" b="1" i="1" smtClean="0">
                <a:solidFill>
                  <a:schemeClr val="bg1"/>
                </a:solidFill>
                <a:cs typeface="B Lotus" pitchFamily="2" charset="-78"/>
              </a:rPr>
              <a:t>آتروپين</a:t>
            </a:r>
            <a:r>
              <a:rPr lang="fa-IR" altLang="fa-IR" b="1" smtClean="0">
                <a:solidFill>
                  <a:schemeClr val="bg1"/>
                </a:solidFill>
                <a:cs typeface="B Lotus" pitchFamily="2" charset="-78"/>
              </a:rPr>
              <a:t> به عنوان دارويي مؤثر و ضروري بايستي بلافاصله و با دوز 2 ميلي‌گرم داخل وريدي يا ناچاراً داخل عضلاني آغاز و هر 15-10 دقيقه تكرار گردد. در شرايط جنگي، تعيين مقدار كافي آتروپين بر اساس اثرات آن تخمين زده مي‌شود. خشكي دهان و برطرف شدن برادي كاردي علايم قابل اطمينان‌تري نسبت به برطرف شدن ميوز مي‌باشند. بعنوان يك قانون ساده، تزريق آتروپين بايد تا زماني ادامه بايد كه ضربان قلب به بيش از 90 بار در دقيقه برسد.</a:t>
            </a:r>
          </a:p>
          <a:p>
            <a:pPr algn="r" rtl="1"/>
            <a:endParaRPr lang="fa-IR" altLang="fa-IR" smtClean="0">
              <a:solidFill>
                <a:schemeClr val="bg1"/>
              </a:solidFill>
            </a:endParaRPr>
          </a:p>
        </p:txBody>
      </p:sp>
    </p:spTree>
    <p:extLst>
      <p:ext uri="{BB962C8B-B14F-4D97-AF65-F5344CB8AC3E}">
        <p14:creationId xmlns:p14="http://schemas.microsoft.com/office/powerpoint/2010/main" val="2461780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3" name="Content Placeholder 2"/>
          <p:cNvSpPr>
            <a:spLocks noGrp="1"/>
          </p:cNvSpPr>
          <p:nvPr>
            <p:ph idx="1"/>
          </p:nvPr>
        </p:nvSpPr>
        <p:spPr>
          <a:xfrm>
            <a:off x="204575" y="1245871"/>
            <a:ext cx="10299595" cy="4266212"/>
          </a:xfrm>
        </p:spPr>
        <p:txBody>
          <a:bodyPr>
            <a:normAutofit fontScale="85000" lnSpcReduction="10000"/>
          </a:bodyPr>
          <a:lstStyle/>
          <a:p>
            <a:pPr marL="0" indent="0" algn="just" rtl="1">
              <a:lnSpc>
                <a:spcPct val="150000"/>
              </a:lnSpc>
              <a:buNone/>
            </a:pPr>
            <a:r>
              <a:rPr lang="fa-IR" sz="4800" b="1" dirty="0" smtClean="0">
                <a:solidFill>
                  <a:srgbClr val="FFFF00"/>
                </a:solidFill>
                <a:cs typeface="B Nazanin" panose="00000400000000000000" pitchFamily="2" charset="-78"/>
              </a:rPr>
              <a:t>سوانح </a:t>
            </a:r>
            <a:r>
              <a:rPr lang="fa-IR" sz="4800" b="1" dirty="0">
                <a:solidFill>
                  <a:srgbClr val="FFFF00"/>
                </a:solidFill>
                <a:cs typeface="B Nazanin" panose="00000400000000000000" pitchFamily="2" charset="-78"/>
              </a:rPr>
              <a:t>و حوادث شیمیایی هستند که در محدوده یک استان، کارخانه­ها، صنایع و... رخ داده و امکانات و منابع محلی قادر به پاسخگویی نبوده و الزاماً بایستی با بسیج منابع در سطح استان قابل کنترل و مدیریت باشند. </a:t>
            </a:r>
            <a:endParaRPr lang="en-US" sz="4800" b="1" dirty="0">
              <a:solidFill>
                <a:srgbClr val="FFFF00"/>
              </a:solidFill>
              <a:cs typeface="B Nazanin" panose="00000400000000000000" pitchFamily="2" charset="-78"/>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6</a:t>
            </a:fld>
            <a:endParaRPr lang="en-US" sz="1800" b="1" dirty="0">
              <a:solidFill>
                <a:srgbClr val="FF0000"/>
              </a:solidFill>
            </a:endParaRPr>
          </a:p>
        </p:txBody>
      </p:sp>
      <p:sp>
        <p:nvSpPr>
          <p:cNvPr id="10" name="Title 1"/>
          <p:cNvSpPr txBox="1">
            <a:spLocks/>
          </p:cNvSpPr>
          <p:nvPr/>
        </p:nvSpPr>
        <p:spPr>
          <a:xfrm>
            <a:off x="3348990" y="165776"/>
            <a:ext cx="441198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بحران شیمیایی (سطح استان)</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Tree>
    <p:extLst>
      <p:ext uri="{BB962C8B-B14F-4D97-AF65-F5344CB8AC3E}">
        <p14:creationId xmlns:p14="http://schemas.microsoft.com/office/powerpoint/2010/main" val="2267500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a-IR" altLang="fa-IR" b="1" smtClean="0">
                <a:solidFill>
                  <a:srgbClr val="FFFF00"/>
                </a:solidFill>
              </a:rPr>
              <a:t>دارو درماني در خردل</a:t>
            </a:r>
            <a:r>
              <a:rPr lang="fa-IR" altLang="fa-IR" smtClean="0"/>
              <a:t/>
            </a:r>
            <a:br>
              <a:rPr lang="fa-IR" altLang="fa-IR" smtClean="0"/>
            </a:br>
            <a:endParaRPr lang="fa-IR" altLang="fa-IR" smtClean="0"/>
          </a:p>
        </p:txBody>
      </p:sp>
      <p:sp>
        <p:nvSpPr>
          <p:cNvPr id="41987" name="Content Placeholder 2"/>
          <p:cNvSpPr>
            <a:spLocks noGrp="1"/>
          </p:cNvSpPr>
          <p:nvPr>
            <p:ph idx="1"/>
          </p:nvPr>
        </p:nvSpPr>
        <p:spPr>
          <a:xfrm>
            <a:off x="809983" y="1453455"/>
            <a:ext cx="9522917" cy="4368867"/>
          </a:xfrm>
        </p:spPr>
        <p:txBody>
          <a:bodyPr/>
          <a:lstStyle/>
          <a:p>
            <a:pPr algn="r" rtl="1"/>
            <a:r>
              <a:rPr lang="fa-IR" altLang="fa-IR" sz="4400" smtClean="0">
                <a:solidFill>
                  <a:schemeClr val="bg1"/>
                </a:solidFill>
                <a:cs typeface="0 Nazanin" pitchFamily="2" charset="-78"/>
              </a:rPr>
              <a:t>عدم وجود درمان اختصاصی</a:t>
            </a:r>
          </a:p>
          <a:p>
            <a:pPr algn="r" rtl="1"/>
            <a:r>
              <a:rPr lang="fa-IR" altLang="fa-IR" sz="4400" smtClean="0">
                <a:solidFill>
                  <a:schemeClr val="bg1"/>
                </a:solidFill>
                <a:cs typeface="0 Nazanin" pitchFamily="2" charset="-78"/>
              </a:rPr>
              <a:t>تسکین درد</a:t>
            </a:r>
          </a:p>
          <a:p>
            <a:pPr algn="r" rtl="1"/>
            <a:r>
              <a:rPr lang="fa-IR" altLang="fa-IR" sz="4400" smtClean="0">
                <a:solidFill>
                  <a:schemeClr val="bg1"/>
                </a:solidFill>
                <a:cs typeface="0 Nazanin" pitchFamily="2" charset="-78"/>
              </a:rPr>
              <a:t>آرام بخش</a:t>
            </a:r>
          </a:p>
          <a:p>
            <a:pPr algn="r" rtl="1"/>
            <a:r>
              <a:rPr lang="fa-IR" altLang="fa-IR" sz="4000" smtClean="0">
                <a:solidFill>
                  <a:schemeClr val="bg1"/>
                </a:solidFill>
                <a:cs typeface="0 Nazanin" pitchFamily="2" charset="-78"/>
              </a:rPr>
              <a:t>رفع خارش پوستی:موضعی(کالامین ، ترکیبات استروئیدی) ، سیستمیک(آنتی هیستامین)</a:t>
            </a:r>
          </a:p>
          <a:p>
            <a:pPr algn="r" rtl="1"/>
            <a:endParaRPr lang="fa-IR" altLang="fa-IR" smtClean="0">
              <a:solidFill>
                <a:schemeClr val="bg1"/>
              </a:solidFill>
            </a:endParaRPr>
          </a:p>
          <a:p>
            <a:pPr algn="r" rtl="1"/>
            <a:endParaRPr lang="fa-IR" altLang="fa-IR" smtClean="0">
              <a:solidFill>
                <a:schemeClr val="bg1"/>
              </a:solidFill>
            </a:endParaRPr>
          </a:p>
        </p:txBody>
      </p:sp>
    </p:spTree>
    <p:extLst>
      <p:ext uri="{BB962C8B-B14F-4D97-AF65-F5344CB8AC3E}">
        <p14:creationId xmlns:p14="http://schemas.microsoft.com/office/powerpoint/2010/main" val="2457322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additive="base">
                                        <p:cTn id="13"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 calcmode="lin" valueType="num">
                                      <p:cBhvr additive="base">
                                        <p:cTn id="19"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 calcmode="lin" valueType="num">
                                      <p:cBhvr additive="base">
                                        <p:cTn id="25"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7">
                                            <p:txEl>
                                              <p:pRg st="3" end="3"/>
                                            </p:txEl>
                                          </p:spTgt>
                                        </p:tgtEl>
                                        <p:attrNameLst>
                                          <p:attrName>style.visibility</p:attrName>
                                        </p:attrNameLst>
                                      </p:cBhvr>
                                      <p:to>
                                        <p:strVal val="visible"/>
                                      </p:to>
                                    </p:set>
                                    <p:anim calcmode="lin" valueType="num">
                                      <p:cBhvr additive="base">
                                        <p:cTn id="31"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1" fontAlgn="auto">
              <a:spcAft>
                <a:spcPts val="0"/>
              </a:spcAft>
              <a:defRPr/>
            </a:pPr>
            <a:r>
              <a:rPr lang="fa-IR" dirty="0" smtClean="0">
                <a:solidFill>
                  <a:srgbClr val="FFFF00"/>
                </a:solidFill>
                <a:cs typeface="B Lotus" pitchFamily="2" charset="-78"/>
              </a:rPr>
              <a:t>ساير اقدامات توصيه شده بر اساس تجربيات</a:t>
            </a:r>
            <a:br>
              <a:rPr lang="fa-IR" dirty="0" smtClean="0">
                <a:solidFill>
                  <a:srgbClr val="FFFF00"/>
                </a:solidFill>
                <a:cs typeface="B Lotus" pitchFamily="2" charset="-78"/>
              </a:rPr>
            </a:br>
            <a:r>
              <a:rPr lang="fa-IR" dirty="0" smtClean="0">
                <a:solidFill>
                  <a:srgbClr val="FFFF00"/>
                </a:solidFill>
                <a:cs typeface="B Lotus" pitchFamily="2" charset="-78"/>
              </a:rPr>
              <a:t>باليني</a:t>
            </a:r>
            <a:r>
              <a:rPr lang="fa-IR" dirty="0">
                <a:solidFill>
                  <a:srgbClr val="FFFF00"/>
                </a:solidFill>
                <a:cs typeface="B Lotus" pitchFamily="2" charset="-78"/>
              </a:rPr>
              <a:t> </a:t>
            </a:r>
            <a:r>
              <a:rPr lang="fa-IR" dirty="0" smtClean="0">
                <a:solidFill>
                  <a:srgbClr val="FFFF00"/>
                </a:solidFill>
                <a:cs typeface="B Lotus" pitchFamily="2" charset="-78"/>
              </a:rPr>
              <a:t>در خردل</a:t>
            </a:r>
            <a:r>
              <a:rPr lang="fa-IR" dirty="0" smtClean="0"/>
              <a:t/>
            </a:r>
            <a:br>
              <a:rPr lang="fa-IR" dirty="0" smtClean="0"/>
            </a:br>
            <a:endParaRPr lang="en-US" dirty="0"/>
          </a:p>
        </p:txBody>
      </p:sp>
      <p:sp>
        <p:nvSpPr>
          <p:cNvPr id="43011" name="Content Placeholder 2"/>
          <p:cNvSpPr>
            <a:spLocks noGrp="1"/>
          </p:cNvSpPr>
          <p:nvPr>
            <p:ph sz="quarter" idx="1"/>
          </p:nvPr>
        </p:nvSpPr>
        <p:spPr>
          <a:xfrm>
            <a:off x="356243" y="1362792"/>
            <a:ext cx="10443521" cy="4079875"/>
          </a:xfrm>
        </p:spPr>
        <p:txBody>
          <a:bodyPr/>
          <a:lstStyle/>
          <a:p>
            <a:pPr algn="just" rtl="1"/>
            <a:r>
              <a:rPr lang="fa-IR" altLang="fa-IR" smtClean="0">
                <a:solidFill>
                  <a:schemeClr val="bg1"/>
                </a:solidFill>
                <a:cs typeface="B Lotus" pitchFamily="2" charset="-78"/>
              </a:rPr>
              <a:t> استفاده از داروهاي ضد استفراغ مثل فنوتيازين‌ها</a:t>
            </a:r>
          </a:p>
          <a:p>
            <a:pPr algn="just" rtl="1"/>
            <a:r>
              <a:rPr lang="fa-IR" altLang="fa-IR" smtClean="0">
                <a:solidFill>
                  <a:schemeClr val="bg1"/>
                </a:solidFill>
                <a:cs typeface="B Lotus" pitchFamily="2" charset="-78"/>
              </a:rPr>
              <a:t>  استفاده از هپارين به منظور جلوگيري از ترمبوز وريدي عميق</a:t>
            </a:r>
          </a:p>
          <a:p>
            <a:pPr algn="just" rtl="1"/>
            <a:r>
              <a:rPr lang="fa-IR" altLang="fa-IR" smtClean="0">
                <a:solidFill>
                  <a:schemeClr val="bg1"/>
                </a:solidFill>
                <a:cs typeface="B Lotus" pitchFamily="2" charset="-78"/>
              </a:rPr>
              <a:t> استفاده از متيل پردنيزولون بصورت تك‌دوز (2 گرم) جهت محافظت عمومي در برابر صدمات بافتي.</a:t>
            </a:r>
          </a:p>
          <a:p>
            <a:pPr algn="just" rtl="1"/>
            <a:r>
              <a:rPr lang="fa-IR" altLang="fa-IR" smtClean="0">
                <a:solidFill>
                  <a:schemeClr val="bg1"/>
                </a:solidFill>
                <a:cs typeface="B Lotus" pitchFamily="2" charset="-78"/>
              </a:rPr>
              <a:t> استفاده از </a:t>
            </a:r>
            <a:r>
              <a:rPr lang="en-US" altLang="fa-IR" smtClean="0">
                <a:solidFill>
                  <a:schemeClr val="bg1"/>
                </a:solidFill>
                <a:cs typeface="B Lotus" pitchFamily="2" charset="-78"/>
              </a:rPr>
              <a:t>H</a:t>
            </a:r>
            <a:r>
              <a:rPr lang="en-US" altLang="fa-IR" baseline="-25000" smtClean="0">
                <a:solidFill>
                  <a:schemeClr val="bg1"/>
                </a:solidFill>
                <a:cs typeface="B Lotus" pitchFamily="2" charset="-78"/>
              </a:rPr>
              <a:t>2</a:t>
            </a:r>
            <a:r>
              <a:rPr lang="en-US" altLang="fa-IR" smtClean="0">
                <a:solidFill>
                  <a:schemeClr val="bg1"/>
                </a:solidFill>
                <a:cs typeface="B Lotus" pitchFamily="2" charset="-78"/>
              </a:rPr>
              <a:t> </a:t>
            </a:r>
            <a:r>
              <a:rPr lang="fa-IR" altLang="fa-IR" smtClean="0">
                <a:solidFill>
                  <a:schemeClr val="bg1"/>
                </a:solidFill>
                <a:cs typeface="B Lotus" pitchFamily="2" charset="-78"/>
              </a:rPr>
              <a:t>بلاكرها جهت جلوگيري از زخم‌هاي استرسي</a:t>
            </a:r>
          </a:p>
          <a:p>
            <a:pPr algn="just" rtl="1"/>
            <a:r>
              <a:rPr lang="fa-IR" altLang="fa-IR" smtClean="0">
                <a:solidFill>
                  <a:schemeClr val="bg1"/>
                </a:solidFill>
                <a:cs typeface="B Lotus" pitchFamily="2" charset="-78"/>
              </a:rPr>
              <a:t> استفاده از ويتامين‌هاي </a:t>
            </a:r>
            <a:r>
              <a:rPr lang="en-US" altLang="fa-IR" smtClean="0">
                <a:solidFill>
                  <a:schemeClr val="bg1"/>
                </a:solidFill>
                <a:cs typeface="B Lotus" pitchFamily="2" charset="-78"/>
              </a:rPr>
              <a:t>C </a:t>
            </a:r>
            <a:r>
              <a:rPr lang="fa-IR" altLang="fa-IR" smtClean="0">
                <a:solidFill>
                  <a:schemeClr val="bg1"/>
                </a:solidFill>
                <a:cs typeface="B Lotus" pitchFamily="2" charset="-78"/>
              </a:rPr>
              <a:t>و </a:t>
            </a:r>
            <a:r>
              <a:rPr lang="en-US" altLang="fa-IR" smtClean="0">
                <a:solidFill>
                  <a:schemeClr val="bg1"/>
                </a:solidFill>
                <a:cs typeface="B Lotus" pitchFamily="2" charset="-78"/>
              </a:rPr>
              <a:t>B</a:t>
            </a:r>
            <a:r>
              <a:rPr lang="en-US" altLang="fa-IR" baseline="-25000" smtClean="0">
                <a:solidFill>
                  <a:schemeClr val="bg1"/>
                </a:solidFill>
                <a:cs typeface="B Lotus" pitchFamily="2" charset="-78"/>
              </a:rPr>
              <a:t>12</a:t>
            </a:r>
            <a:r>
              <a:rPr lang="en-US" altLang="fa-IR" smtClean="0">
                <a:solidFill>
                  <a:schemeClr val="bg1"/>
                </a:solidFill>
                <a:cs typeface="B Lotus" pitchFamily="2" charset="-78"/>
              </a:rPr>
              <a:t> </a:t>
            </a:r>
            <a:r>
              <a:rPr lang="fa-IR" altLang="fa-IR" smtClean="0">
                <a:solidFill>
                  <a:schemeClr val="bg1"/>
                </a:solidFill>
                <a:cs typeface="B Lotus" pitchFamily="2" charset="-78"/>
              </a:rPr>
              <a:t>و فوليك‌اسيد</a:t>
            </a:r>
          </a:p>
          <a:p>
            <a:pPr algn="just" rtl="1"/>
            <a:r>
              <a:rPr lang="fa-IR" altLang="fa-IR" smtClean="0">
                <a:solidFill>
                  <a:schemeClr val="bg1"/>
                </a:solidFill>
                <a:cs typeface="B Lotus" pitchFamily="2" charset="-78"/>
              </a:rPr>
              <a:t>استفاده از تيوسولفات‌سديم 30% بصورت انفوزيون وريدي نيز در بعضي منابع براي كاهش خواص سمي خردل مطرح شده است.</a:t>
            </a:r>
          </a:p>
          <a:p>
            <a:endParaRPr lang="en-US" altLang="fa-IR" smtClean="0"/>
          </a:p>
        </p:txBody>
      </p:sp>
    </p:spTree>
    <p:extLst>
      <p:ext uri="{BB962C8B-B14F-4D97-AF65-F5344CB8AC3E}">
        <p14:creationId xmlns:p14="http://schemas.microsoft.com/office/powerpoint/2010/main" val="32681817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 calcmode="lin" valueType="num">
                                      <p:cBhvr additive="base">
                                        <p:cTn id="19"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2" end="2"/>
                                            </p:txEl>
                                          </p:spTgt>
                                        </p:tgtEl>
                                        <p:attrNameLst>
                                          <p:attrName>style.visibility</p:attrName>
                                        </p:attrNameLst>
                                      </p:cBhvr>
                                      <p:to>
                                        <p:strVal val="visible"/>
                                      </p:to>
                                    </p:set>
                                    <p:anim calcmode="lin" valueType="num">
                                      <p:cBhvr additive="base">
                                        <p:cTn id="25"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11">
                                            <p:txEl>
                                              <p:pRg st="3" end="3"/>
                                            </p:txEl>
                                          </p:spTgt>
                                        </p:tgtEl>
                                        <p:attrNameLst>
                                          <p:attrName>style.visibility</p:attrName>
                                        </p:attrNameLst>
                                      </p:cBhvr>
                                      <p:to>
                                        <p:strVal val="visible"/>
                                      </p:to>
                                    </p:set>
                                    <p:anim calcmode="lin" valueType="num">
                                      <p:cBhvr additive="base">
                                        <p:cTn id="31"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011">
                                            <p:txEl>
                                              <p:pRg st="4" end="4"/>
                                            </p:txEl>
                                          </p:spTgt>
                                        </p:tgtEl>
                                        <p:attrNameLst>
                                          <p:attrName>style.visibility</p:attrName>
                                        </p:attrNameLst>
                                      </p:cBhvr>
                                      <p:to>
                                        <p:strVal val="visible"/>
                                      </p:to>
                                    </p:set>
                                    <p:anim calcmode="lin" valueType="num">
                                      <p:cBhvr additive="base">
                                        <p:cTn id="37"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3011">
                                            <p:txEl>
                                              <p:pRg st="5" end="5"/>
                                            </p:txEl>
                                          </p:spTgt>
                                        </p:tgtEl>
                                        <p:attrNameLst>
                                          <p:attrName>style.visibility</p:attrName>
                                        </p:attrNameLst>
                                      </p:cBhvr>
                                      <p:to>
                                        <p:strVal val="visible"/>
                                      </p:to>
                                    </p:set>
                                    <p:anim calcmode="lin" valueType="num">
                                      <p:cBhvr additive="base">
                                        <p:cTn id="43"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01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FF00"/>
                </a:solidFill>
                <a:effectLst>
                  <a:outerShdw blurRad="38100" dist="38100" dir="2700000" algn="tl">
                    <a:srgbClr val="C0C0C0"/>
                  </a:outerShdw>
                </a:effectLst>
                <a:latin typeface="Garamond" pitchFamily="18" charset="0"/>
                <a:cs typeface="Arial" charset="0"/>
              </a:rPr>
              <a:t>Nursing management</a:t>
            </a:r>
            <a:endParaRPr lang="fa-IR" dirty="0"/>
          </a:p>
        </p:txBody>
      </p:sp>
      <p:sp>
        <p:nvSpPr>
          <p:cNvPr id="38915" name="Content Placeholder 2"/>
          <p:cNvSpPr>
            <a:spLocks noGrp="1"/>
          </p:cNvSpPr>
          <p:nvPr>
            <p:ph idx="1"/>
          </p:nvPr>
        </p:nvSpPr>
        <p:spPr>
          <a:xfrm>
            <a:off x="809983" y="1767946"/>
            <a:ext cx="9522917" cy="3671888"/>
          </a:xfrm>
        </p:spPr>
        <p:txBody>
          <a:bodyPr>
            <a:normAutofit lnSpcReduction="10000"/>
          </a:bodyPr>
          <a:lstStyle/>
          <a:p>
            <a:pPr algn="r" rtl="1"/>
            <a:r>
              <a:rPr lang="fa-IR" altLang="fa-IR" sz="4000" smtClean="0">
                <a:solidFill>
                  <a:srgbClr val="FFFF00"/>
                </a:solidFill>
                <a:cs typeface="0 Nazanin" pitchFamily="2" charset="-78"/>
              </a:rPr>
              <a:t>آنتی دوتهای عامل سیانید:</a:t>
            </a:r>
          </a:p>
          <a:p>
            <a:pPr algn="r" rtl="1"/>
            <a:r>
              <a:rPr lang="fa-IR" altLang="fa-IR" sz="4000" smtClean="0">
                <a:solidFill>
                  <a:schemeClr val="bg1"/>
                </a:solidFill>
                <a:cs typeface="0 Nazanin" pitchFamily="2" charset="-78"/>
              </a:rPr>
              <a:t>آمیل نیتریت ، نیتریت سدیم ، تیوسولفات سدیم</a:t>
            </a:r>
          </a:p>
          <a:p>
            <a:pPr algn="r" rtl="1"/>
            <a:r>
              <a:rPr lang="fa-IR" altLang="fa-IR" sz="4000" smtClean="0">
                <a:solidFill>
                  <a:schemeClr val="bg1"/>
                </a:solidFill>
                <a:cs typeface="0 Nazanin" pitchFamily="2" charset="-78"/>
              </a:rPr>
              <a:t>نیتریت سدیم: 300 میلی گرم(10 سی سی محلول3%) به صورت وریدی در 5 دقیقه</a:t>
            </a:r>
          </a:p>
          <a:p>
            <a:pPr algn="r" rtl="1"/>
            <a:r>
              <a:rPr lang="fa-IR" altLang="fa-IR" sz="4000" smtClean="0">
                <a:solidFill>
                  <a:schemeClr val="bg1"/>
                </a:solidFill>
                <a:cs typeface="0 Nazanin" pitchFamily="2" charset="-78"/>
              </a:rPr>
              <a:t>تیوسولفات سدیم:12/5 گرم(50 سی سی محلول25%) وریدی در 5 دقیقه</a:t>
            </a:r>
          </a:p>
        </p:txBody>
      </p:sp>
    </p:spTree>
    <p:extLst>
      <p:ext uri="{BB962C8B-B14F-4D97-AF65-F5344CB8AC3E}">
        <p14:creationId xmlns:p14="http://schemas.microsoft.com/office/powerpoint/2010/main" val="30001667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2" end="2"/>
                                            </p:txEl>
                                          </p:spTgt>
                                        </p:tgtEl>
                                        <p:attrNameLst>
                                          <p:attrName>style.visibility</p:attrName>
                                        </p:attrNameLst>
                                      </p:cBhvr>
                                      <p:to>
                                        <p:strVal val="visible"/>
                                      </p:to>
                                    </p:set>
                                    <p:anim calcmode="lin" valueType="num">
                                      <p:cBhvr additive="base">
                                        <p:cTn id="2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3" end="3"/>
                                            </p:txEl>
                                          </p:spTgt>
                                        </p:tgtEl>
                                        <p:attrNameLst>
                                          <p:attrName>style.visibility</p:attrName>
                                        </p:attrNameLst>
                                      </p:cBhvr>
                                      <p:to>
                                        <p:strVal val="visible"/>
                                      </p:to>
                                    </p:set>
                                    <p:anim calcmode="lin" valueType="num">
                                      <p:cBhvr additive="base">
                                        <p:cTn id="31"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91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fa-IR" altLang="fa-IR" smtClean="0"/>
              <a:t>علامت؟:</a:t>
            </a:r>
            <a:endParaRPr lang="en-US" altLang="fa-IR" smtClean="0"/>
          </a:p>
        </p:txBody>
      </p:sp>
      <p:sp>
        <p:nvSpPr>
          <p:cNvPr id="53251" name="Content Placeholder 2"/>
          <p:cNvSpPr>
            <a:spLocks noGrp="1"/>
          </p:cNvSpPr>
          <p:nvPr>
            <p:ph idx="1"/>
          </p:nvPr>
        </p:nvSpPr>
        <p:spPr/>
        <p:txBody>
          <a:bodyPr/>
          <a:lstStyle/>
          <a:p>
            <a:r>
              <a:rPr lang="fa-IR" altLang="fa-IR" smtClean="0"/>
              <a:t>این علامت نیز جزئی از این مدل می باشد و آن به معنی این است که باید به فراگیر اجازه داده شود تا در هر مرحله ای نیاز شد سوال کند.</a:t>
            </a:r>
            <a:endParaRPr lang="en-US" altLang="fa-IR" smtClean="0"/>
          </a:p>
          <a:p>
            <a:endParaRPr lang="en-US" altLang="fa-IR" smtClean="0"/>
          </a:p>
        </p:txBody>
      </p:sp>
      <p:pic>
        <p:nvPicPr>
          <p:cNvPr id="53252" name="Content Placeholder 3" descr="0004.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44" y="-212494"/>
            <a:ext cx="11362251" cy="65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1"/>
          <p:cNvSpPr>
            <a:spLocks noChangeArrowheads="1"/>
          </p:cNvSpPr>
          <p:nvPr/>
        </p:nvSpPr>
        <p:spPr bwMode="auto">
          <a:xfrm>
            <a:off x="6384235" y="-94478"/>
            <a:ext cx="37385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a-IR" altLang="fa-IR" sz="3600">
              <a:latin typeface="Calibri" pitchFamily="34" charset="0"/>
            </a:endParaRPr>
          </a:p>
          <a:p>
            <a:pPr eaLnBrk="0" hangingPunct="0"/>
            <a:endParaRPr lang="fa-IR" altLang="fa-IR" sz="3600">
              <a:latin typeface="Calibri" pitchFamily="34" charset="0"/>
            </a:endParaRPr>
          </a:p>
          <a:p>
            <a:pPr eaLnBrk="0" hangingPunct="0"/>
            <a:r>
              <a:rPr lang="fa-IR" altLang="fa-IR" sz="3600">
                <a:latin typeface="Calibri" pitchFamily="34" charset="0"/>
              </a:rPr>
              <a:t>               </a:t>
            </a:r>
            <a:r>
              <a:rPr lang="fa-IR" altLang="fa-IR" sz="3600">
                <a:solidFill>
                  <a:srgbClr val="C00000"/>
                </a:solidFill>
                <a:latin typeface="Calibri" pitchFamily="34" charset="0"/>
              </a:rPr>
              <a:t>موفق باشيد</a:t>
            </a:r>
            <a:endParaRPr lang="fa-IR" altLang="fa-IR" sz="1800">
              <a:solidFill>
                <a:srgbClr val="C00000"/>
              </a:solidFill>
              <a:latin typeface="Verdana" pitchFamily="34" charset="0"/>
              <a:cs typeface="Arial" charset="0"/>
            </a:endParaRPr>
          </a:p>
        </p:txBody>
      </p:sp>
    </p:spTree>
    <p:extLst>
      <p:ext uri="{BB962C8B-B14F-4D97-AF65-F5344CB8AC3E}">
        <p14:creationId xmlns:p14="http://schemas.microsoft.com/office/powerpoint/2010/main" val="367640054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 y="165776"/>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7</a:t>
            </a:fld>
            <a:endParaRPr lang="en-US" sz="1800" b="1" dirty="0">
              <a:solidFill>
                <a:srgbClr val="FF0000"/>
              </a:solidFill>
            </a:endParaRPr>
          </a:p>
        </p:txBody>
      </p:sp>
      <p:sp>
        <p:nvSpPr>
          <p:cNvPr id="10" name="Title 1"/>
          <p:cNvSpPr txBox="1">
            <a:spLocks/>
          </p:cNvSpPr>
          <p:nvPr/>
        </p:nvSpPr>
        <p:spPr>
          <a:xfrm>
            <a:off x="2594610" y="211496"/>
            <a:ext cx="526923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حادثه شیمیایی چه پیامد های دارد</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11" name="Content Placeholder 2"/>
          <p:cNvSpPr txBox="1">
            <a:spLocks/>
          </p:cNvSpPr>
          <p:nvPr/>
        </p:nvSpPr>
        <p:spPr>
          <a:xfrm>
            <a:off x="204575" y="1245871"/>
            <a:ext cx="10299595" cy="4266212"/>
          </a:xfrm>
          <a:prstGeom prst="rect">
            <a:avLst/>
          </a:prstGeom>
        </p:spPr>
        <p:txBody>
          <a:bodyPr vert="horz" lIns="91440" tIns="45720" rIns="91440" bIns="45720" rtlCol="0">
            <a:normAutofit/>
          </a:bodyPr>
          <a:lst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a:lstStyle>
          <a:p>
            <a:pPr marL="0" indent="0">
              <a:buFont typeface="Arial" panose="020B0604020202020204" pitchFamily="34" charset="0"/>
              <a:buNone/>
            </a:pPr>
            <a:endPar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p:txBody>
      </p:sp>
      <p:sp>
        <p:nvSpPr>
          <p:cNvPr id="12" name="Content Placeholder 2"/>
          <p:cNvSpPr txBox="1">
            <a:spLocks/>
          </p:cNvSpPr>
          <p:nvPr/>
        </p:nvSpPr>
        <p:spPr>
          <a:xfrm>
            <a:off x="102871" y="1398271"/>
            <a:ext cx="10309860" cy="4266212"/>
          </a:xfrm>
          <a:prstGeom prst="rect">
            <a:avLst/>
          </a:prstGeom>
        </p:spPr>
        <p:txBody>
          <a:bodyPr vert="horz" lIns="91440" tIns="45720" rIns="91440" bIns="45720" rtlCol="0">
            <a:normAutofit fontScale="70000" lnSpcReduction="20000"/>
          </a:bodyPr>
          <a:lst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a:lstStyle>
          <a:p>
            <a:pPr marL="0" indent="0" algn="ctr" rtl="1">
              <a:buFont typeface="Arial" panose="020B0604020202020204" pitchFamily="34" charset="0"/>
              <a:buNone/>
            </a:pPr>
            <a:endParaRPr lang="fa-IR" sz="1800" b="1" dirty="0" smtClean="0">
              <a:solidFill>
                <a:srgbClr val="FFFF00"/>
              </a:solidFill>
              <a:cs typeface="B Nazanin" panose="00000400000000000000" pitchFamily="2" charset="-78"/>
            </a:endParaRPr>
          </a:p>
          <a:p>
            <a:pPr marL="0" indent="0" algn="ctr" rtl="1">
              <a:buFont typeface="Arial" panose="020B0604020202020204" pitchFamily="34" charset="0"/>
              <a:buNone/>
            </a:pPr>
            <a:endParaRPr lang="fa-IR" sz="1800" b="1" dirty="0">
              <a:solidFill>
                <a:srgbClr val="FFFF00"/>
              </a:solidFill>
              <a:cs typeface="B Nazanin" panose="00000400000000000000" pitchFamily="2" charset="-78"/>
            </a:endParaRPr>
          </a:p>
          <a:p>
            <a:pPr marL="0" indent="0" algn="r" rtl="1">
              <a:buFont typeface="Arial" panose="020B0604020202020204" pitchFamily="34" charset="0"/>
              <a:buNone/>
            </a:pPr>
            <a:r>
              <a:rPr lang="fa-IR" sz="2400" b="1" dirty="0" smtClean="0">
                <a:solidFill>
                  <a:srgbClr val="FFFF00"/>
                </a:solidFill>
                <a:cs typeface="B Titr" pitchFamily="2" charset="-78"/>
              </a:rPr>
              <a:t>                                                                                                                     </a:t>
            </a:r>
            <a:r>
              <a:rPr lang="fa-IR" sz="3600" b="1" dirty="0" smtClean="0">
                <a:solidFill>
                  <a:srgbClr val="FFFF00"/>
                </a:solidFill>
                <a:cs typeface="B Titr" pitchFamily="2" charset="-78"/>
              </a:rPr>
              <a:t> مرگ </a:t>
            </a:r>
            <a:r>
              <a:rPr lang="fa-IR" sz="3600" b="1" dirty="0">
                <a:solidFill>
                  <a:srgbClr val="FFFF00"/>
                </a:solidFill>
                <a:cs typeface="B Titr" pitchFamily="2" charset="-78"/>
              </a:rPr>
              <a:t>و میر فوری</a:t>
            </a:r>
            <a:endParaRPr lang="fa-IR" sz="5200" b="1" dirty="0">
              <a:solidFill>
                <a:srgbClr val="FFFF00"/>
              </a:solidFill>
              <a:cs typeface="B Titr" pitchFamily="2" charset="-78"/>
            </a:endParaRPr>
          </a:p>
          <a:p>
            <a:pPr marL="0" indent="0" algn="r" rtl="1">
              <a:buFont typeface="Arial" panose="020B0604020202020204" pitchFamily="34" charset="0"/>
              <a:buNone/>
            </a:pPr>
            <a:r>
              <a:rPr lang="fa-IR" sz="52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IranNastaliq" panose="02020505000000020003" pitchFamily="18" charset="0"/>
                <a:cs typeface="B Titr" pitchFamily="2" charset="-78"/>
              </a:rPr>
              <a:t>                                                     </a:t>
            </a:r>
            <a:r>
              <a:rPr lang="fa-IR" sz="3600" b="1" dirty="0">
                <a:solidFill>
                  <a:srgbClr val="FFFF00"/>
                </a:solidFill>
                <a:cs typeface="B Titr" pitchFamily="2" charset="-78"/>
              </a:rPr>
              <a:t>مصدومین و مجروحین</a:t>
            </a:r>
          </a:p>
          <a:p>
            <a:pPr marL="0" indent="0" algn="r" rtl="1">
              <a:buNone/>
            </a:pPr>
            <a:r>
              <a:rPr lang="fa-IR" sz="4100" b="1" dirty="0" smtClean="0">
                <a:solidFill>
                  <a:srgbClr val="FFFF00"/>
                </a:solidFill>
                <a:cs typeface="B Titr" panose="00000700000000000000" pitchFamily="2" charset="-78"/>
              </a:rPr>
              <a:t>تلفات </a:t>
            </a:r>
            <a:r>
              <a:rPr lang="fa-IR" sz="4100" b="1" dirty="0">
                <a:solidFill>
                  <a:srgbClr val="FFFF00"/>
                </a:solidFill>
                <a:cs typeface="B Titr" panose="00000700000000000000" pitchFamily="2" charset="-78"/>
              </a:rPr>
              <a:t>و </a:t>
            </a:r>
            <a:r>
              <a:rPr lang="fa-IR" sz="4100" b="1" dirty="0" smtClean="0">
                <a:solidFill>
                  <a:srgbClr val="FFFF00"/>
                </a:solidFill>
                <a:cs typeface="B Titr" panose="00000700000000000000" pitchFamily="2" charset="-78"/>
              </a:rPr>
              <a:t>خسارات                                      </a:t>
            </a:r>
            <a:r>
              <a:rPr lang="en-US" sz="4100" b="1" dirty="0" smtClean="0">
                <a:solidFill>
                  <a:srgbClr val="FFFF00"/>
                </a:solidFill>
                <a:cs typeface="B Titr" panose="00000700000000000000" pitchFamily="2" charset="-78"/>
              </a:rPr>
              <a:t>            </a:t>
            </a:r>
            <a:r>
              <a:rPr lang="fa-IR" sz="4100" b="1" dirty="0" smtClean="0">
                <a:solidFill>
                  <a:srgbClr val="FFFF00"/>
                </a:solidFill>
                <a:cs typeface="B Titr" panose="00000700000000000000" pitchFamily="2" charset="-78"/>
              </a:rPr>
              <a:t>آلودگی </a:t>
            </a:r>
            <a:r>
              <a:rPr lang="fa-IR" sz="3600" b="1" dirty="0" smtClean="0">
                <a:solidFill>
                  <a:srgbClr val="FFFF00"/>
                </a:solidFill>
                <a:cs typeface="B Titr" pitchFamily="2" charset="-78"/>
              </a:rPr>
              <a:t>محیط زیست</a:t>
            </a:r>
          </a:p>
          <a:p>
            <a:pPr marL="0" indent="0" algn="r" rtl="1">
              <a:lnSpc>
                <a:spcPct val="100000"/>
              </a:lnSpc>
              <a:buNone/>
            </a:pPr>
            <a:r>
              <a:rPr lang="fa-IR" sz="3600" b="1" dirty="0" smtClean="0">
                <a:solidFill>
                  <a:srgbClr val="FFFF00"/>
                </a:solidFill>
                <a:cs typeface="B Titr" pitchFamily="2" charset="-78"/>
              </a:rPr>
              <a:t>                                                                           آلودگی </a:t>
            </a:r>
            <a:r>
              <a:rPr lang="fa-IR" sz="3300" b="1" dirty="0" smtClean="0">
                <a:solidFill>
                  <a:srgbClr val="FFFF00"/>
                </a:solidFill>
                <a:cs typeface="B Titr" pitchFamily="2" charset="-78"/>
              </a:rPr>
              <a:t>آب های سطح العرضی</a:t>
            </a:r>
          </a:p>
          <a:p>
            <a:pPr marL="0" indent="0" algn="r" rtl="1">
              <a:lnSpc>
                <a:spcPct val="100000"/>
              </a:lnSpc>
              <a:buNone/>
            </a:pPr>
            <a:r>
              <a:rPr lang="fa-IR" sz="3600" b="1" dirty="0" smtClean="0">
                <a:solidFill>
                  <a:srgbClr val="FFFF00"/>
                </a:solidFill>
                <a:cs typeface="B Titr" pitchFamily="2" charset="-78"/>
              </a:rPr>
              <a:t>                                                                           </a:t>
            </a:r>
            <a:r>
              <a:rPr lang="fa-IR" sz="3100" b="1" dirty="0" smtClean="0">
                <a:solidFill>
                  <a:srgbClr val="FFFF00"/>
                </a:solidFill>
                <a:cs typeface="B Titr" pitchFamily="2" charset="-78"/>
              </a:rPr>
              <a:t>آلودگی </a:t>
            </a:r>
            <a:r>
              <a:rPr lang="fa-IR" sz="3100" b="1" dirty="0" smtClean="0">
                <a:solidFill>
                  <a:srgbClr val="FFFF00"/>
                </a:solidFill>
                <a:cs typeface="B Titr" pitchFamily="2" charset="-78"/>
              </a:rPr>
              <a:t>موادغذایی </a:t>
            </a:r>
            <a:r>
              <a:rPr lang="fa-IR" sz="3100" b="1" dirty="0" smtClean="0">
                <a:solidFill>
                  <a:srgbClr val="FFFF00"/>
                </a:solidFill>
                <a:cs typeface="B Titr" pitchFamily="2" charset="-78"/>
              </a:rPr>
              <a:t>بسته </a:t>
            </a:r>
            <a:r>
              <a:rPr lang="fa-IR" sz="3100" b="1" dirty="0" smtClean="0">
                <a:solidFill>
                  <a:srgbClr val="FFFF00"/>
                </a:solidFill>
                <a:cs typeface="B Titr" pitchFamily="2" charset="-78"/>
              </a:rPr>
              <a:t>بندی</a:t>
            </a:r>
            <a:r>
              <a:rPr lang="en-US" sz="3100" b="1" dirty="0" smtClean="0">
                <a:solidFill>
                  <a:srgbClr val="FFFF00"/>
                </a:solidFill>
                <a:cs typeface="B Titr" pitchFamily="2" charset="-78"/>
              </a:rPr>
              <a:t> </a:t>
            </a:r>
            <a:r>
              <a:rPr lang="fa-IR" sz="3100" b="1" dirty="0" smtClean="0">
                <a:solidFill>
                  <a:srgbClr val="FFFF00"/>
                </a:solidFill>
                <a:cs typeface="B Titr" pitchFamily="2" charset="-78"/>
              </a:rPr>
              <a:t>نشده</a:t>
            </a:r>
            <a:endParaRPr lang="fa-IR" sz="3100" b="1" dirty="0" smtClean="0">
              <a:solidFill>
                <a:srgbClr val="FFFF00"/>
              </a:solidFill>
              <a:cs typeface="B Titr" pitchFamily="2" charset="-78"/>
            </a:endParaRPr>
          </a:p>
          <a:p>
            <a:pPr marL="0" indent="0" algn="r" rtl="1">
              <a:lnSpc>
                <a:spcPct val="100000"/>
              </a:lnSpc>
              <a:buNone/>
            </a:pPr>
            <a:r>
              <a:rPr lang="fa-IR" sz="3600" b="1" dirty="0" smtClean="0">
                <a:solidFill>
                  <a:srgbClr val="FFFF00"/>
                </a:solidFill>
                <a:cs typeface="B Titr" pitchFamily="2" charset="-78"/>
              </a:rPr>
              <a:t>                                                                           مزمن بودن درمان </a:t>
            </a:r>
            <a:endParaRPr lang="fa-IR" sz="2600" b="1" dirty="0" smtClean="0">
              <a:solidFill>
                <a:srgbClr val="FFFF00"/>
              </a:solidFill>
              <a:cs typeface="B Titr" pitchFamily="2" charset="-78"/>
            </a:endParaRPr>
          </a:p>
          <a:p>
            <a:pPr marL="0" indent="0" algn="r" rtl="1">
              <a:lnSpc>
                <a:spcPct val="100000"/>
              </a:lnSpc>
              <a:buNone/>
            </a:pPr>
            <a:r>
              <a:rPr lang="fa-IR" sz="2600" b="1" dirty="0" smtClean="0">
                <a:cs typeface="B Nazanin" panose="00000400000000000000" pitchFamily="2" charset="-78"/>
              </a:rPr>
              <a:t>                                                                          </a:t>
            </a:r>
          </a:p>
          <a:p>
            <a:pPr marL="0" indent="0" algn="r" rtl="1">
              <a:buNone/>
            </a:pPr>
            <a:r>
              <a:rPr lang="fa-IR" sz="1800" b="1" dirty="0" smtClean="0">
                <a:cs typeface="B Nazanin" panose="00000400000000000000" pitchFamily="2" charset="-78"/>
              </a:rPr>
              <a:t>                                                                                                </a:t>
            </a:r>
            <a:endParaRPr lang="fa-IR" sz="1800" b="1" dirty="0">
              <a:cs typeface="B Nazanin" panose="00000400000000000000" pitchFamily="2" charset="-78"/>
            </a:endParaRPr>
          </a:p>
          <a:p>
            <a:pPr marL="0" indent="0" algn="r" rtl="1">
              <a:buFont typeface="Arial" panose="020B0604020202020204" pitchFamily="34" charset="0"/>
              <a:buNone/>
            </a:pPr>
            <a:endPar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p:txBody>
      </p:sp>
      <p:cxnSp>
        <p:nvCxnSpPr>
          <p:cNvPr id="44" name="Straight Arrow Connector 43"/>
          <p:cNvCxnSpPr/>
          <p:nvPr/>
        </p:nvCxnSpPr>
        <p:spPr>
          <a:xfrm flipH="1" flipV="1">
            <a:off x="4681728" y="2182368"/>
            <a:ext cx="3011424" cy="9753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flipH="1" flipV="1">
            <a:off x="4596384" y="2670048"/>
            <a:ext cx="3096768" cy="4876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a:off x="4596384" y="3157728"/>
            <a:ext cx="30967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a:xfrm flipH="1">
            <a:off x="4681728" y="3157728"/>
            <a:ext cx="3011424" cy="512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flipH="1">
            <a:off x="4681728" y="3157728"/>
            <a:ext cx="3011424" cy="10119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4" name="Straight Arrow Connector 53"/>
          <p:cNvCxnSpPr/>
          <p:nvPr/>
        </p:nvCxnSpPr>
        <p:spPr>
          <a:xfrm flipH="1">
            <a:off x="4681728" y="3157728"/>
            <a:ext cx="3011424" cy="1524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67500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3" name="Content Placeholder 2"/>
          <p:cNvSpPr>
            <a:spLocks noGrp="1"/>
          </p:cNvSpPr>
          <p:nvPr>
            <p:ph idx="1"/>
          </p:nvPr>
        </p:nvSpPr>
        <p:spPr>
          <a:xfrm>
            <a:off x="204575" y="1223011"/>
            <a:ext cx="10242445" cy="4289072"/>
          </a:xfrm>
        </p:spPr>
        <p:txBody>
          <a:bodyPr>
            <a:noAutofit/>
          </a:bodyPr>
          <a:lstStyle/>
          <a:p>
            <a:pPr marL="0" indent="0" algn="ctr">
              <a:spcBef>
                <a:spcPts val="600"/>
              </a:spcBef>
              <a:spcAft>
                <a:spcPts val="600"/>
              </a:spcAft>
              <a:buNone/>
            </a:pPr>
            <a:r>
              <a:rPr lang="fa-IR" sz="1600" cap="all" dirty="0">
                <a:solidFill>
                  <a:srgbClr val="FFFF00"/>
                </a:solidFill>
                <a:latin typeface="IranNastaliq" pitchFamily="18" charset="0"/>
                <a:cs typeface="B Titr" pitchFamily="2" charset="-78"/>
              </a:rPr>
              <a:t>سیاست گذاری، برنامه ریزی، راهبری، فرماندهی، هماهنگي، هدایت، نظارت و </a:t>
            </a:r>
            <a:r>
              <a:rPr lang="fa-IR" sz="1600" cap="all" dirty="0" smtClean="0">
                <a:solidFill>
                  <a:srgbClr val="FFFF00"/>
                </a:solidFill>
                <a:latin typeface="IranNastaliq" pitchFamily="18" charset="0"/>
                <a:cs typeface="B Titr" pitchFamily="2" charset="-78"/>
              </a:rPr>
              <a:t/>
            </a:r>
            <a:br>
              <a:rPr lang="fa-IR" sz="1600" cap="all" dirty="0" smtClean="0">
                <a:solidFill>
                  <a:srgbClr val="FFFF00"/>
                </a:solidFill>
                <a:latin typeface="IranNastaliq" pitchFamily="18" charset="0"/>
                <a:cs typeface="B Titr" pitchFamily="2" charset="-78"/>
              </a:rPr>
            </a:br>
            <a:r>
              <a:rPr lang="fa-IR" sz="3200" cap="all" dirty="0" smtClean="0">
                <a:solidFill>
                  <a:srgbClr val="FFFF00"/>
                </a:solidFill>
                <a:latin typeface="IranNastaliq" pitchFamily="18" charset="0"/>
                <a:cs typeface="B Titr" pitchFamily="2" charset="-78"/>
              </a:rPr>
              <a:t>مدیریت </a:t>
            </a:r>
            <a:r>
              <a:rPr lang="fa-IR" sz="3200" cap="all" dirty="0">
                <a:solidFill>
                  <a:srgbClr val="FFFF00"/>
                </a:solidFill>
                <a:latin typeface="IranNastaliq" pitchFamily="18" charset="0"/>
                <a:cs typeface="B Titr" pitchFamily="2" charset="-78"/>
              </a:rPr>
              <a:t>یکپارچه پدافند شیمیایی کشور</a:t>
            </a:r>
            <a:r>
              <a:rPr lang="fa-IR" sz="1600" cap="all" dirty="0">
                <a:solidFill>
                  <a:srgbClr val="FFFF00"/>
                </a:solidFill>
                <a:latin typeface="IranNastaliq" pitchFamily="18" charset="0"/>
                <a:cs typeface="B Titr" pitchFamily="2" charset="-78"/>
              </a:rPr>
              <a:t/>
            </a:r>
            <a:br>
              <a:rPr lang="fa-IR" sz="1600" cap="all" dirty="0">
                <a:solidFill>
                  <a:srgbClr val="FFFF00"/>
                </a:solidFill>
                <a:latin typeface="IranNastaliq" pitchFamily="18" charset="0"/>
                <a:cs typeface="B Titr" pitchFamily="2" charset="-78"/>
              </a:rPr>
            </a:br>
            <a:r>
              <a:rPr lang="fa-IR" sz="1600" cap="all" dirty="0">
                <a:solidFill>
                  <a:srgbClr val="FFFF00"/>
                </a:solidFill>
                <a:latin typeface="IranNastaliq" pitchFamily="18" charset="0"/>
                <a:cs typeface="B Titr" pitchFamily="2" charset="-78"/>
              </a:rPr>
              <a:t> جهت به:</a:t>
            </a:r>
          </a:p>
          <a:p>
            <a:pPr marL="0" indent="0" algn="ctr">
              <a:spcBef>
                <a:spcPts val="600"/>
              </a:spcBef>
              <a:spcAft>
                <a:spcPts val="600"/>
              </a:spcAft>
              <a:buNone/>
            </a:pPr>
            <a:r>
              <a:rPr lang="fa-IR" sz="3200" cap="all" dirty="0">
                <a:solidFill>
                  <a:srgbClr val="FFFF00"/>
                </a:solidFill>
                <a:latin typeface="IranNastaliq" pitchFamily="18" charset="0"/>
                <a:cs typeface="B Titr" pitchFamily="2" charset="-78"/>
              </a:rPr>
              <a:t>حداقل رساندن پیامدهای ناشی از وقوع تهدیدات و حوادث شیمیایی</a:t>
            </a:r>
            <a:r>
              <a:rPr lang="fa-IR" sz="1600" cap="all" dirty="0">
                <a:solidFill>
                  <a:srgbClr val="FFFF00"/>
                </a:solidFill>
                <a:latin typeface="IranNastaliq" pitchFamily="18" charset="0"/>
                <a:cs typeface="B Titr" pitchFamily="2" charset="-78"/>
              </a:rPr>
              <a:t/>
            </a:r>
            <a:br>
              <a:rPr lang="fa-IR" sz="1600" cap="all" dirty="0">
                <a:solidFill>
                  <a:srgbClr val="FFFF00"/>
                </a:solidFill>
                <a:latin typeface="IranNastaliq" pitchFamily="18" charset="0"/>
                <a:cs typeface="B Titr" pitchFamily="2" charset="-78"/>
              </a:rPr>
            </a:br>
            <a:r>
              <a:rPr lang="fa-IR" sz="1600" cap="all" dirty="0">
                <a:solidFill>
                  <a:srgbClr val="FFFF00"/>
                </a:solidFill>
                <a:latin typeface="IranNastaliq" pitchFamily="18" charset="0"/>
                <a:cs typeface="B Titr" pitchFamily="2" charset="-78"/>
              </a:rPr>
              <a:t> و ارزیابی و برآورد خسارت و مخاطرات احتمالی با استفاده از ظرفیت های موجود و ارتقاء توانمندی های تخصصی در محورهای </a:t>
            </a:r>
            <a:r>
              <a:rPr lang="fa-IR" sz="3200" cap="all" dirty="0">
                <a:solidFill>
                  <a:srgbClr val="FFFF00"/>
                </a:solidFill>
                <a:latin typeface="IranNastaliq" pitchFamily="18" charset="0"/>
                <a:cs typeface="B Titr" pitchFamily="2" charset="-78"/>
              </a:rPr>
              <a:t>رصد و پایش</a:t>
            </a:r>
            <a:r>
              <a:rPr lang="fa-IR" sz="1600" cap="all" dirty="0">
                <a:solidFill>
                  <a:srgbClr val="FFFF00"/>
                </a:solidFill>
                <a:latin typeface="IranNastaliq" pitchFamily="18" charset="0"/>
                <a:cs typeface="B Titr" pitchFamily="2" charset="-78"/>
              </a:rPr>
              <a:t>، هشدار، تشخیص، امداد و نجات، بهداشت و درمان، تحدید منطقه، جابجایی و اسکان جمعیت، رفع آلودگی،</a:t>
            </a:r>
            <a:br>
              <a:rPr lang="fa-IR" sz="1600" cap="all" dirty="0">
                <a:solidFill>
                  <a:srgbClr val="FFFF00"/>
                </a:solidFill>
                <a:latin typeface="IranNastaliq" pitchFamily="18" charset="0"/>
                <a:cs typeface="B Titr" pitchFamily="2" charset="-78"/>
              </a:rPr>
            </a:br>
            <a:r>
              <a:rPr lang="fa-IR" sz="3200" cap="all" dirty="0">
                <a:solidFill>
                  <a:srgbClr val="FFFF00"/>
                </a:solidFill>
                <a:latin typeface="IranNastaliq" pitchFamily="18" charset="0"/>
                <a:cs typeface="B Titr" pitchFamily="2" charset="-78"/>
              </a:rPr>
              <a:t>مصونیت و ایمن سازی زیرساخت ها</a:t>
            </a:r>
          </a:p>
          <a:p>
            <a:pPr marL="0" indent="0" algn="ctr">
              <a:spcBef>
                <a:spcPts val="600"/>
              </a:spcBef>
              <a:spcAft>
                <a:spcPts val="600"/>
              </a:spcAft>
              <a:buNone/>
            </a:pPr>
            <a:r>
              <a:rPr lang="fa-IR" sz="1600" cap="all" dirty="0">
                <a:solidFill>
                  <a:srgbClr val="FFFF00"/>
                </a:solidFill>
                <a:latin typeface="IranNastaliq" pitchFamily="18" charset="0"/>
                <a:cs typeface="B Titr" pitchFamily="2" charset="-78"/>
              </a:rPr>
              <a:t>بازتوانی منابع آسیب دیده</a:t>
            </a:r>
          </a:p>
          <a:p>
            <a:pPr marL="0" indent="0" algn="ctr">
              <a:spcBef>
                <a:spcPts val="600"/>
              </a:spcBef>
              <a:spcAft>
                <a:spcPts val="600"/>
              </a:spcAft>
              <a:buNone/>
            </a:pPr>
            <a:r>
              <a:rPr lang="fa-IR" sz="3200" cap="all" dirty="0">
                <a:solidFill>
                  <a:srgbClr val="FFFF00"/>
                </a:solidFill>
                <a:latin typeface="IranNastaliq" pitchFamily="18" charset="0"/>
                <a:cs typeface="B Titr" pitchFamily="2" charset="-78"/>
              </a:rPr>
              <a:t>فرهنگ سازی و آموزش</a:t>
            </a:r>
          </a:p>
          <a:p>
            <a:pPr marL="0" indent="0" algn="ctr">
              <a:spcBef>
                <a:spcPts val="600"/>
              </a:spcBef>
              <a:spcAft>
                <a:spcPts val="600"/>
              </a:spcAft>
              <a:buNone/>
            </a:pPr>
            <a:r>
              <a:rPr lang="fa-IR" sz="1600" cap="all" dirty="0">
                <a:solidFill>
                  <a:srgbClr val="FFFF00"/>
                </a:solidFill>
                <a:latin typeface="IranNastaliq" pitchFamily="18" charset="0"/>
                <a:cs typeface="B Titr" pitchFamily="2" charset="-78"/>
              </a:rPr>
              <a:t>اطلاع رسانی و ایجاد آمادگی مجدد در محيط ملي، استاني و محلي</a:t>
            </a:r>
            <a:endParaRPr lang="en-US" sz="1600" cap="all" dirty="0">
              <a:solidFill>
                <a:srgbClr val="FFFF00"/>
              </a:solidFill>
              <a:latin typeface="IranNastaliq" pitchFamily="18" charset="0"/>
              <a:cs typeface="B Titr" pitchFamily="2" charset="-78"/>
            </a:endParaRPr>
          </a:p>
          <a:p>
            <a:pPr marL="0" indent="0" algn="ctr" rtl="1">
              <a:buNone/>
            </a:pPr>
            <a:endParaRPr lang="en-US" sz="16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B Nazanin" panose="00000400000000000000" pitchFamily="2" charset="-78"/>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8</a:t>
            </a:fld>
            <a:endParaRPr lang="en-US" sz="1800" b="1" dirty="0">
              <a:solidFill>
                <a:srgbClr val="FF0000"/>
              </a:solidFill>
            </a:endParaRPr>
          </a:p>
        </p:txBody>
      </p:sp>
      <p:sp>
        <p:nvSpPr>
          <p:cNvPr id="10" name="Title 1"/>
          <p:cNvSpPr txBox="1">
            <a:spLocks/>
          </p:cNvSpPr>
          <p:nvPr/>
        </p:nvSpPr>
        <p:spPr>
          <a:xfrm>
            <a:off x="2861310" y="200066"/>
            <a:ext cx="427482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fontScale="70000" lnSpcReduction="20000"/>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ماموریت قرارگاه پدافند شیمیایی</a:t>
            </a:r>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Tree>
    <p:extLst>
      <p:ext uri="{BB962C8B-B14F-4D97-AF65-F5344CB8AC3E}">
        <p14:creationId xmlns:p14="http://schemas.microsoft.com/office/powerpoint/2010/main" val="2267500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 y="160021"/>
            <a:ext cx="10639743" cy="971549"/>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buNone/>
            </a:pPr>
            <a:endPar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a:p>
            <a:pPr marL="0" indent="0">
              <a:buNone/>
            </a:pPr>
            <a:endPar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p:txBody>
      </p:sp>
      <p:sp>
        <p:nvSpPr>
          <p:cNvPr id="5" name="Slide Number Placeholder 4"/>
          <p:cNvSpPr>
            <a:spLocks noGrp="1"/>
          </p:cNvSpPr>
          <p:nvPr>
            <p:ph type="sldNum" sz="quarter" idx="12"/>
          </p:nvPr>
        </p:nvSpPr>
        <p:spPr>
          <a:xfrm>
            <a:off x="575022" y="5632494"/>
            <a:ext cx="2429947" cy="325823"/>
          </a:xfrm>
        </p:spPr>
        <p:txBody>
          <a:bodyPr/>
          <a:lstStyle/>
          <a:p>
            <a:pPr algn="l"/>
            <a:fld id="{2A915966-0F14-4ED9-B0FA-2130F7A8281D}" type="slidenum">
              <a:rPr lang="en-US" sz="1800" b="1" smtClean="0">
                <a:solidFill>
                  <a:srgbClr val="FF0000"/>
                </a:solidFill>
              </a:rPr>
              <a:pPr algn="l"/>
              <a:t>9</a:t>
            </a:fld>
            <a:endParaRPr lang="en-US" sz="1800" b="1" dirty="0">
              <a:solidFill>
                <a:srgbClr val="FF0000"/>
              </a:solidFill>
            </a:endParaRPr>
          </a:p>
        </p:txBody>
      </p:sp>
      <p:sp>
        <p:nvSpPr>
          <p:cNvPr id="10" name="Content Placeholder 2"/>
          <p:cNvSpPr txBox="1">
            <a:spLocks/>
          </p:cNvSpPr>
          <p:nvPr/>
        </p:nvSpPr>
        <p:spPr>
          <a:xfrm>
            <a:off x="594360" y="1428751"/>
            <a:ext cx="9615320" cy="4235732"/>
          </a:xfrm>
          <a:prstGeom prst="rect">
            <a:avLst/>
          </a:prstGeom>
        </p:spPr>
        <p:txBody>
          <a:bodyPr vert="horz" lIns="91440" tIns="45720" rIns="91440" bIns="45720" rtlCol="0">
            <a:normAutofit/>
          </a:bodyPr>
          <a:lst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a:lstStyle>
          <a:p>
            <a:pPr marL="0" indent="0">
              <a:buFont typeface="Arial" panose="020B0604020202020204" pitchFamily="34" charset="0"/>
              <a:buNone/>
            </a:pPr>
            <a:endParaRPr lang="en-US" sz="48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a:p>
            <a:pPr marL="0" indent="0">
              <a:buFont typeface="Arial" panose="020B0604020202020204" pitchFamily="34" charset="0"/>
              <a:buNone/>
            </a:pPr>
            <a:endPar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p:txBody>
      </p:sp>
      <p:sp>
        <p:nvSpPr>
          <p:cNvPr id="11" name="Content Placeholder 2"/>
          <p:cNvSpPr txBox="1">
            <a:spLocks/>
          </p:cNvSpPr>
          <p:nvPr/>
        </p:nvSpPr>
        <p:spPr>
          <a:xfrm>
            <a:off x="297180" y="1245871"/>
            <a:ext cx="9912500" cy="4418612"/>
          </a:xfrm>
          <a:prstGeom prst="rect">
            <a:avLst/>
          </a:prstGeom>
        </p:spPr>
        <p:txBody>
          <a:bodyPr vert="horz" lIns="91440" tIns="45720" rIns="91440" bIns="45720" rtlCol="0">
            <a:normAutofit/>
          </a:bodyPr>
          <a:lst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a:lstStyle>
          <a:p>
            <a:pPr marL="0" indent="0">
              <a:buFont typeface="Arial" panose="020B0604020202020204" pitchFamily="34" charset="0"/>
              <a:buNone/>
            </a:pPr>
            <a:endParaRPr lang="en-US" sz="48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a:p>
            <a:pPr marL="0" indent="0">
              <a:buFont typeface="Arial" panose="020B0604020202020204" pitchFamily="34" charset="0"/>
              <a:buNone/>
            </a:pPr>
            <a:endPar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p:txBody>
      </p:sp>
      <p:sp>
        <p:nvSpPr>
          <p:cNvPr id="12" name="Content Placeholder 2"/>
          <p:cNvSpPr txBox="1">
            <a:spLocks/>
          </p:cNvSpPr>
          <p:nvPr/>
        </p:nvSpPr>
        <p:spPr>
          <a:xfrm>
            <a:off x="297180" y="1245871"/>
            <a:ext cx="10115550" cy="4320539"/>
          </a:xfrm>
          <a:prstGeom prst="rect">
            <a:avLst/>
          </a:prstGeom>
        </p:spPr>
        <p:txBody>
          <a:bodyPr vert="horz" lIns="91440" tIns="45720" rIns="91440" bIns="45720" rtlCol="0">
            <a:normAutofit fontScale="92500" lnSpcReduction="10000"/>
          </a:bodyPr>
          <a:lst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a:lstStyle>
          <a:p>
            <a:pPr marL="0" indent="0">
              <a:buFont typeface="Arial" panose="020B0604020202020204" pitchFamily="34" charset="0"/>
              <a:buNone/>
            </a:pPr>
            <a:endParaRPr lang="fa-IR" sz="3600" b="1" dirty="0">
              <a:ln w="9525">
                <a:solidFill>
                  <a:schemeClr val="bg1"/>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a:p>
            <a:pPr marL="0" indent="0" algn="just" rtl="1">
              <a:lnSpc>
                <a:spcPct val="150000"/>
              </a:lnSpc>
              <a:buNone/>
            </a:pPr>
            <a:r>
              <a:rPr lang="en-US" sz="39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IranNastaliq" panose="02020505000000020003" pitchFamily="18" charset="0"/>
                <a:cs typeface="B Nazanin" panose="00000400000000000000" pitchFamily="2" charset="-78"/>
              </a:rPr>
              <a:t>(</a:t>
            </a:r>
            <a:r>
              <a:rPr lang="en-US" sz="39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IranNastaliq" panose="02020505000000020003" pitchFamily="18" charset="0"/>
                <a:cs typeface="B Nazanin" panose="00000400000000000000" pitchFamily="2" charset="-78"/>
              </a:rPr>
              <a:t>1</a:t>
            </a:r>
            <a:r>
              <a:rPr lang="fa-IR" sz="39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IranNastaliq" panose="02020505000000020003" pitchFamily="18" charset="0"/>
                <a:cs typeface="B Nazanin" panose="00000400000000000000" pitchFamily="2" charset="-78"/>
              </a:rPr>
              <a:t> </a:t>
            </a:r>
            <a:r>
              <a:rPr lang="fa-IR" sz="4400" b="1" dirty="0" smtClean="0">
                <a:solidFill>
                  <a:srgbClr val="FFFF00"/>
                </a:solidFill>
                <a:cs typeface="B Nazanin" panose="00000400000000000000" pitchFamily="2" charset="-78"/>
              </a:rPr>
              <a:t>در </a:t>
            </a:r>
            <a:r>
              <a:rPr lang="fa-IR" sz="4400" b="1" dirty="0">
                <a:solidFill>
                  <a:srgbClr val="FFFF00"/>
                </a:solidFill>
                <a:cs typeface="B Nazanin" panose="00000400000000000000" pitchFamily="2" charset="-78"/>
              </a:rPr>
              <a:t>سال 2007 میلادی حمل و نقل مواد خطرناک در آمریکا 111 </a:t>
            </a:r>
            <a:r>
              <a:rPr lang="fa-IR" sz="4400" b="1" dirty="0" smtClean="0">
                <a:solidFill>
                  <a:srgbClr val="FFFF00"/>
                </a:solidFill>
                <a:cs typeface="B Nazanin" panose="00000400000000000000" pitchFamily="2" charset="-78"/>
              </a:rPr>
              <a:t>بیلیون </a:t>
            </a:r>
            <a:r>
              <a:rPr lang="fa-IR" sz="4400" b="1" dirty="0">
                <a:solidFill>
                  <a:srgbClr val="FFFF00"/>
                </a:solidFill>
                <a:cs typeface="B Nazanin" panose="00000400000000000000" pitchFamily="2" charset="-78"/>
              </a:rPr>
              <a:t>تن و میانگین مسافت حمل و نقل محموله های خطرناک برای محموله 1366 کیلومتر اعلام شده است</a:t>
            </a:r>
            <a:endParaRPr lang="en-US" sz="4400" b="1" dirty="0">
              <a:solidFill>
                <a:srgbClr val="FFFF00"/>
              </a:solidFill>
              <a:cs typeface="B Nazanin" panose="00000400000000000000" pitchFamily="2" charset="-78"/>
            </a:endParaRPr>
          </a:p>
        </p:txBody>
      </p:sp>
      <p:sp>
        <p:nvSpPr>
          <p:cNvPr id="13" name="Title 1"/>
          <p:cNvSpPr txBox="1">
            <a:spLocks/>
          </p:cNvSpPr>
          <p:nvPr/>
        </p:nvSpPr>
        <p:spPr>
          <a:xfrm>
            <a:off x="2491740" y="165776"/>
            <a:ext cx="5269230" cy="588577"/>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ct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rPr>
              <a:t>اطلاعات عمومی</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20505000000020003" pitchFamily="18" charset="0"/>
              <a:cs typeface="B Titr" panose="00000700000000000000" pitchFamily="2" charset="-78"/>
            </a:endParaRPr>
          </a:p>
        </p:txBody>
      </p:sp>
    </p:spTree>
    <p:extLst>
      <p:ext uri="{BB962C8B-B14F-4D97-AF65-F5344CB8AC3E}">
        <p14:creationId xmlns:p14="http://schemas.microsoft.com/office/powerpoint/2010/main" val="25054290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1712</TotalTime>
  <Words>1934</Words>
  <Application>Microsoft Office PowerPoint</Application>
  <PresentationFormat>Custom</PresentationFormat>
  <Paragraphs>248</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 </vt:lpstr>
      <vt:lpstr>عنوان:کارگاه آموزشی پدافند غیر عامل                 دانشجویان ترم هشتم پرستاری</vt:lpstr>
      <vt:lpstr>   </vt:lpstr>
      <vt:lpstr> </vt:lpstr>
      <vt:lpstr> </vt:lpstr>
      <vt:lpstr> </vt:lpstr>
      <vt:lpstr>  </vt:lpstr>
      <vt:lpstr> </vt:lpstr>
      <vt:lpstr>   </vt:lpstr>
      <vt:lpstr> </vt:lpstr>
      <vt:lpstr> </vt:lpstr>
      <vt:lpstr> </vt:lpstr>
      <vt:lpstr>  </vt:lpstr>
      <vt:lpstr> </vt:lpstr>
      <vt:lpstr> </vt:lpstr>
      <vt:lpstr>مدیریت مصدومین شیمیایی</vt:lpstr>
      <vt:lpstr>اهمیت و هدف استفاده از عوامل شیمیایی</vt:lpstr>
      <vt:lpstr>تاریخچه استفاده از عوامل شیمیایی در جنگها</vt:lpstr>
      <vt:lpstr>تعداد مصدومین شیمیایی جنگ 8 ساله ایران وعراق</vt:lpstr>
      <vt:lpstr>PowerPoint Presentation</vt:lpstr>
      <vt:lpstr>علائم و نشانه های مواجهه شیمیایی</vt:lpstr>
      <vt:lpstr>مواد شیمیایی با شروع علائم فوری</vt:lpstr>
      <vt:lpstr>مواد شیمیایی با شروع علائم تاخیری</vt:lpstr>
      <vt:lpstr>PowerPoint Presentation</vt:lpstr>
      <vt:lpstr>PowerPoint Presentation</vt:lpstr>
      <vt:lpstr>PowerPoint Presentation</vt:lpstr>
      <vt:lpstr>PowerPoint Presentation</vt:lpstr>
      <vt:lpstr>مكانيسم عمل و اثرات سمي: مهار آنزیم کولین استراز در سیناپسهای عصبی پاراسمپاتیکی  </vt:lpstr>
      <vt:lpstr>PowerPoint Presentation</vt:lpstr>
      <vt:lpstr>PowerPoint Presentation</vt:lpstr>
      <vt:lpstr>PowerPoint Presentation</vt:lpstr>
      <vt:lpstr>PowerPoint Presentation</vt:lpstr>
      <vt:lpstr>PowerPoint Presentation</vt:lpstr>
      <vt:lpstr>گازخردلSulfur mustard</vt:lpstr>
      <vt:lpstr>PowerPoint Presentation</vt:lpstr>
      <vt:lpstr>PowerPoint Presentation</vt:lpstr>
      <vt:lpstr>First Aid=Self Aid+Buddy Aid   </vt:lpstr>
      <vt:lpstr>خود امدادی در مواجهه با عوامل شیمیایی</vt:lpstr>
      <vt:lpstr>مخاطرات شیمیایی و عملیات میدانی خود امدادی- دگر امدادی</vt:lpstr>
      <vt:lpstr>مخاطرات شیمیایی و عملیات میدانی خود امدادی- دگر امدادی</vt:lpstr>
      <vt:lpstr>مدیریت مصدومین  در مواجهه شیمیایی</vt:lpstr>
      <vt:lpstr>PowerPoint Presentation</vt:lpstr>
      <vt:lpstr>نحوه استفاده از آنتی دوتها</vt:lpstr>
      <vt:lpstr>PowerPoint Presentation</vt:lpstr>
      <vt:lpstr>PowerPoint Presentation</vt:lpstr>
      <vt:lpstr>PowerPoint Presentation</vt:lpstr>
      <vt:lpstr>PowerPoint Presentation</vt:lpstr>
      <vt:lpstr>PowerPoint Presentation</vt:lpstr>
      <vt:lpstr>PowerPoint Presentation</vt:lpstr>
      <vt:lpstr>اقدامات اوليه در برخورد با مصدوم: </vt:lpstr>
      <vt:lpstr>اقدامات اوليه در برخورد با مصدوم:</vt:lpstr>
      <vt:lpstr>اقدامات در منطقه گرم</vt:lpstr>
      <vt:lpstr>مدیریت مصدومین شیمیایی در اوژانس</vt:lpstr>
      <vt:lpstr>PowerPoint Presentation</vt:lpstr>
      <vt:lpstr>PowerPoint Presentation</vt:lpstr>
      <vt:lpstr>Management </vt:lpstr>
      <vt:lpstr>Management</vt:lpstr>
      <vt:lpstr>Management</vt:lpstr>
      <vt:lpstr>آتروپین</vt:lpstr>
      <vt:lpstr>دارو درماني در خردل </vt:lpstr>
      <vt:lpstr>ساير اقدامات توصيه شده بر اساس تجربيات باليني در خردل </vt:lpstr>
      <vt:lpstr>Nursing management</vt:lpstr>
      <vt:lpstr>علامت؟: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dc:creator>
  <cp:lastModifiedBy>azita</cp:lastModifiedBy>
  <cp:revision>147</cp:revision>
  <dcterms:created xsi:type="dcterms:W3CDTF">2015-05-10T17:57:16Z</dcterms:created>
  <dcterms:modified xsi:type="dcterms:W3CDTF">2020-11-16T04:16:01Z</dcterms:modified>
</cp:coreProperties>
</file>